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8"/>
  </p:notesMasterIdLst>
  <p:sldIdLst>
    <p:sldId id="273" r:id="rId2"/>
    <p:sldId id="278" r:id="rId3"/>
    <p:sldId id="283" r:id="rId4"/>
    <p:sldId id="281" r:id="rId5"/>
    <p:sldId id="282" r:id="rId6"/>
    <p:sldId id="291" r:id="rId7"/>
    <p:sldId id="292" r:id="rId8"/>
    <p:sldId id="294" r:id="rId9"/>
    <p:sldId id="289" r:id="rId10"/>
    <p:sldId id="293" r:id="rId11"/>
    <p:sldId id="290" r:id="rId12"/>
    <p:sldId id="285" r:id="rId13"/>
    <p:sldId id="286" r:id="rId14"/>
    <p:sldId id="287" r:id="rId15"/>
    <p:sldId id="288" r:id="rId16"/>
    <p:sldId id="270" r:id="rId17"/>
  </p:sldIdLst>
  <p:sldSz cx="12192000" cy="6858000"/>
  <p:notesSz cx="6858000" cy="9236075"/>
  <p:embeddedFontLst>
    <p:embeddedFont>
      <p:font typeface="Calibri" panose="020F0502020204030204" pitchFamily="34" charset="0"/>
      <p:regular r:id="rId19"/>
      <p:bold r:id="rId20"/>
      <p:italic r:id="rId21"/>
      <p:boldItalic r:id="rId22"/>
    </p:embeddedFont>
    <p:embeddedFont>
      <p:font typeface="Corbel" panose="020B0503020204020204" pitchFamily="34" charset="0"/>
      <p:regular r:id="rId23"/>
      <p:bold r:id="rId24"/>
      <p:italic r:id="rId25"/>
      <p:boldItalic r:id="rId26"/>
    </p:embeddedFont>
    <p:embeddedFont>
      <p:font typeface="Libre Baskerville" panose="020B0604020202020204" charset="0"/>
      <p:regular r:id="rId27"/>
      <p:bold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aOCZFT53xMSvFRN7vjC8lqiQQ3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an" initials="A" lastIdx="1" clrIdx="0">
    <p:extLst>
      <p:ext uri="{19B8F6BF-5375-455C-9EA6-DF929625EA0E}">
        <p15:presenceInfo xmlns:p15="http://schemas.microsoft.com/office/powerpoint/2012/main" userId="All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8014A8-B631-4290-93BB-9AC10262803B}">
  <a:tblStyle styleId="{668014A8-B631-4290-93BB-9AC10262803B}" styleName="Table_0">
    <a:wholeTbl>
      <a:tcTxStyle b="off" i="off">
        <a:font>
          <a:latin typeface="Corbel"/>
          <a:ea typeface="Corbel"/>
          <a:cs typeface="Corbe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042" autoAdjust="0"/>
  </p:normalViewPr>
  <p:slideViewPr>
    <p:cSldViewPr snapToGrid="0" snapToObjects="1">
      <p:cViewPr varScale="1">
        <p:scale>
          <a:sx n="57" d="100"/>
          <a:sy n="57" d="100"/>
        </p:scale>
        <p:origin x="12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customschemas.google.com/relationships/presentationmetadata" Target="meta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1T13:07:17.439" idx="1">
    <p:pos x="10" y="10"/>
    <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340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340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58813"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44861"/>
            <a:ext cx="5486400" cy="363670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2971800" cy="4634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772669"/>
            <a:ext cx="2971800" cy="46340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52084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614466-14A7-4D01-BC61-185D0DDD793A}" type="slidenum">
              <a:rPr lang="en-US" smtClean="0"/>
              <a:pPr/>
              <a:t>1</a:t>
            </a:fld>
            <a:endParaRPr lang="en-US"/>
          </a:p>
        </p:txBody>
      </p:sp>
    </p:spTree>
    <p:extLst>
      <p:ext uri="{BB962C8B-B14F-4D97-AF65-F5344CB8AC3E}">
        <p14:creationId xmlns:p14="http://schemas.microsoft.com/office/powerpoint/2010/main" val="2134262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216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3021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2599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5800" y="4444861"/>
            <a:ext cx="5486400" cy="363670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2" name="Google Shape;182;p12:notes"/>
          <p:cNvSpPr>
            <a:spLocks noGrp="1" noRot="1" noChangeAspect="1"/>
          </p:cNvSpPr>
          <p:nvPr>
            <p:ph type="sldImg" idx="2"/>
          </p:nvPr>
        </p:nvSpPr>
        <p:spPr>
          <a:xfrm>
            <a:off x="658813"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489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608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478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105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575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293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925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9047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84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4"/>
          <p:cNvSpPr/>
          <p:nvPr/>
        </p:nvSpPr>
        <p:spPr>
          <a:xfrm>
            <a:off x="231140" y="243840"/>
            <a:ext cx="11724640" cy="6377939"/>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4"/>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chemeClr val="dk1"/>
              </a:buClr>
              <a:buSzPts val="7200"/>
              <a:buFont typeface="Corbel"/>
              <a:buNone/>
              <a:defRPr sz="72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4"/>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chemeClr val="dk1"/>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21" name="Google Shape;21;p1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1"/>
                </a:solidFill>
                <a:latin typeface="Corbel"/>
                <a:ea typeface="Corbel"/>
                <a:cs typeface="Corbel"/>
                <a:sym typeface="Corbel"/>
              </a:defRPr>
            </a:lvl1pPr>
            <a:lvl2pPr marL="0" lvl="1" indent="0" algn="r">
              <a:spcBef>
                <a:spcPts val="0"/>
              </a:spcBef>
              <a:buNone/>
              <a:defRPr sz="1200" b="0" i="0" u="none" strike="noStrike" cap="none">
                <a:solidFill>
                  <a:schemeClr val="dk1"/>
                </a:solidFill>
                <a:latin typeface="Corbel"/>
                <a:ea typeface="Corbel"/>
                <a:cs typeface="Corbel"/>
                <a:sym typeface="Corbel"/>
              </a:defRPr>
            </a:lvl2pPr>
            <a:lvl3pPr marL="0" lvl="2" indent="0" algn="r">
              <a:spcBef>
                <a:spcPts val="0"/>
              </a:spcBef>
              <a:buNone/>
              <a:defRPr sz="1200" b="0" i="0" u="none" strike="noStrike" cap="none">
                <a:solidFill>
                  <a:schemeClr val="dk1"/>
                </a:solidFill>
                <a:latin typeface="Corbel"/>
                <a:ea typeface="Corbel"/>
                <a:cs typeface="Corbel"/>
                <a:sym typeface="Corbel"/>
              </a:defRPr>
            </a:lvl3pPr>
            <a:lvl4pPr marL="0" lvl="3" indent="0" algn="r">
              <a:spcBef>
                <a:spcPts val="0"/>
              </a:spcBef>
              <a:buNone/>
              <a:defRPr sz="1200" b="0" i="0" u="none" strike="noStrike" cap="none">
                <a:solidFill>
                  <a:schemeClr val="dk1"/>
                </a:solidFill>
                <a:latin typeface="Corbel"/>
                <a:ea typeface="Corbel"/>
                <a:cs typeface="Corbel"/>
                <a:sym typeface="Corbel"/>
              </a:defRPr>
            </a:lvl4pPr>
            <a:lvl5pPr marL="0" lvl="4" indent="0" algn="r">
              <a:spcBef>
                <a:spcPts val="0"/>
              </a:spcBef>
              <a:buNone/>
              <a:defRPr sz="1200" b="0" i="0" u="none" strike="noStrike" cap="none">
                <a:solidFill>
                  <a:schemeClr val="dk1"/>
                </a:solidFill>
                <a:latin typeface="Corbel"/>
                <a:ea typeface="Corbel"/>
                <a:cs typeface="Corbel"/>
                <a:sym typeface="Corbel"/>
              </a:defRPr>
            </a:lvl5pPr>
            <a:lvl6pPr marL="0" lvl="5" indent="0" algn="r">
              <a:spcBef>
                <a:spcPts val="0"/>
              </a:spcBef>
              <a:buNone/>
              <a:defRPr sz="1200" b="0" i="0" u="none" strike="noStrike" cap="none">
                <a:solidFill>
                  <a:schemeClr val="dk1"/>
                </a:solidFill>
                <a:latin typeface="Corbel"/>
                <a:ea typeface="Corbel"/>
                <a:cs typeface="Corbel"/>
                <a:sym typeface="Corbel"/>
              </a:defRPr>
            </a:lvl6pPr>
            <a:lvl7pPr marL="0" lvl="6" indent="0" algn="r">
              <a:spcBef>
                <a:spcPts val="0"/>
              </a:spcBef>
              <a:buNone/>
              <a:defRPr sz="1200" b="0" i="0" u="none" strike="noStrike" cap="none">
                <a:solidFill>
                  <a:schemeClr val="dk1"/>
                </a:solidFill>
                <a:latin typeface="Corbel"/>
                <a:ea typeface="Corbel"/>
                <a:cs typeface="Corbel"/>
                <a:sym typeface="Corbel"/>
              </a:defRPr>
            </a:lvl7pPr>
            <a:lvl8pPr marL="0" lvl="7" indent="0" algn="r">
              <a:spcBef>
                <a:spcPts val="0"/>
              </a:spcBef>
              <a:buNone/>
              <a:defRPr sz="1200" b="0" i="0" u="none" strike="noStrike" cap="none">
                <a:solidFill>
                  <a:schemeClr val="dk1"/>
                </a:solidFill>
                <a:latin typeface="Corbel"/>
                <a:ea typeface="Corbel"/>
                <a:cs typeface="Corbel"/>
                <a:sym typeface="Corbel"/>
              </a:defRPr>
            </a:lvl8pPr>
            <a:lvl9pPr marL="0" lvl="8" indent="0" algn="r">
              <a:spcBef>
                <a:spcPts val="0"/>
              </a:spcBef>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7"/>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7"/>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37" name="Google Shape;37;p1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17"/>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1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9"/>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1" name="Google Shape;51;p19"/>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2" name="Google Shape;52;p19"/>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3" name="Google Shape;53;p19"/>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4" name="Google Shape;54;p1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21"/>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1"/>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65" name="Google Shape;65;p21"/>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66" name="Google Shape;66;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master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E18B93-3F5B-4E12-897E-1C6E6CF17CA3}"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64580-721D-4462-B468-EF4C6413D999}" type="slidenum">
              <a:rPr lang="en-US" smtClean="0"/>
              <a:t>‹#›</a:t>
            </a:fld>
            <a:endParaRPr lang="en-US"/>
          </a:p>
        </p:txBody>
      </p:sp>
      <p:sp>
        <p:nvSpPr>
          <p:cNvPr id="10" name="Rectangle 9"/>
          <p:cNvSpPr/>
          <p:nvPr userDrawn="1"/>
        </p:nvSpPr>
        <p:spPr>
          <a:xfrm>
            <a:off x="1" y="-4206"/>
            <a:ext cx="12187238" cy="1394094"/>
          </a:xfrm>
          <a:prstGeom prst="rect">
            <a:avLst/>
          </a:prstGeom>
          <a:gradFill flip="none" rotWithShape="1">
            <a:gsLst>
              <a:gs pos="88000">
                <a:srgbClr val="DBF2FB"/>
              </a:gs>
              <a:gs pos="38000">
                <a:schemeClr val="accent1">
                  <a:lumMod val="5000"/>
                  <a:lumOff val="95000"/>
                </a:schemeClr>
              </a:gs>
              <a:gs pos="100000">
                <a:schemeClr val="accent1">
                  <a:lumMod val="30000"/>
                  <a:lumOff val="70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14"/>
          <p:cNvSpPr/>
          <p:nvPr userDrawn="1"/>
        </p:nvSpPr>
        <p:spPr>
          <a:xfrm>
            <a:off x="0" y="60578"/>
            <a:ext cx="12187238" cy="4151376"/>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p:cNvCxnSpPr/>
          <p:nvPr userDrawn="1"/>
        </p:nvCxnSpPr>
        <p:spPr>
          <a:xfrm>
            <a:off x="-4762" y="1497072"/>
            <a:ext cx="12192000" cy="9450"/>
          </a:xfrm>
          <a:prstGeom prst="line">
            <a:avLst/>
          </a:prstGeom>
          <a:ln w="187325">
            <a:solidFill>
              <a:srgbClr val="7030A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10569840" y="-33038"/>
            <a:ext cx="1567919" cy="1497718"/>
          </a:xfrm>
          <a:prstGeom prst="rect">
            <a:avLst/>
          </a:prstGeom>
          <a:ln>
            <a:noFill/>
          </a:ln>
          <a:effectLst>
            <a:softEdge rad="112500"/>
          </a:effectLst>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62" y="-71254"/>
            <a:ext cx="1408077" cy="1601342"/>
          </a:xfrm>
          <a:prstGeom prst="rect">
            <a:avLst/>
          </a:prstGeom>
          <a:ln>
            <a:noFill/>
          </a:ln>
          <a:effectLst>
            <a:softEdge rad="112500"/>
          </a:effectLst>
        </p:spPr>
      </p:pic>
    </p:spTree>
    <p:extLst>
      <p:ext uri="{BB962C8B-B14F-4D97-AF65-F5344CB8AC3E}">
        <p14:creationId xmlns:p14="http://schemas.microsoft.com/office/powerpoint/2010/main" val="83250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master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E18B93-3F5B-4E12-897E-1C6E6CF17CA3}"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64580-721D-4462-B468-EF4C6413D999}" type="slidenum">
              <a:rPr lang="en-US" smtClean="0"/>
              <a:t>‹#›</a:t>
            </a:fld>
            <a:endParaRPr lang="en-US"/>
          </a:p>
        </p:txBody>
      </p:sp>
      <p:sp>
        <p:nvSpPr>
          <p:cNvPr id="10" name="Rectangle 9"/>
          <p:cNvSpPr/>
          <p:nvPr userDrawn="1"/>
        </p:nvSpPr>
        <p:spPr>
          <a:xfrm>
            <a:off x="1" y="-4206"/>
            <a:ext cx="12187238" cy="1394094"/>
          </a:xfrm>
          <a:prstGeom prst="rect">
            <a:avLst/>
          </a:prstGeom>
          <a:gradFill flip="none" rotWithShape="1">
            <a:gsLst>
              <a:gs pos="88000">
                <a:srgbClr val="DBF2FB"/>
              </a:gs>
              <a:gs pos="38000">
                <a:schemeClr val="accent1">
                  <a:lumMod val="5000"/>
                  <a:lumOff val="95000"/>
                </a:schemeClr>
              </a:gs>
              <a:gs pos="100000">
                <a:schemeClr val="accent1">
                  <a:lumMod val="30000"/>
                  <a:lumOff val="70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14"/>
          <p:cNvSpPr/>
          <p:nvPr userDrawn="1"/>
        </p:nvSpPr>
        <p:spPr>
          <a:xfrm>
            <a:off x="0" y="60578"/>
            <a:ext cx="12187238" cy="4151376"/>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p:cNvCxnSpPr/>
          <p:nvPr userDrawn="1"/>
        </p:nvCxnSpPr>
        <p:spPr>
          <a:xfrm>
            <a:off x="-4762" y="1497072"/>
            <a:ext cx="12192000" cy="9450"/>
          </a:xfrm>
          <a:prstGeom prst="line">
            <a:avLst/>
          </a:prstGeom>
          <a:ln w="187325">
            <a:solidFill>
              <a:srgbClr val="7030A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10569840" y="-33038"/>
            <a:ext cx="1567919" cy="1497718"/>
          </a:xfrm>
          <a:prstGeom prst="rect">
            <a:avLst/>
          </a:prstGeom>
          <a:ln>
            <a:noFill/>
          </a:ln>
          <a:effectLst>
            <a:softEdge rad="112500"/>
          </a:effectLst>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62" y="-71254"/>
            <a:ext cx="1408077" cy="1601342"/>
          </a:xfrm>
          <a:prstGeom prst="rect">
            <a:avLst/>
          </a:prstGeom>
          <a:ln>
            <a:noFill/>
          </a:ln>
          <a:effectLst>
            <a:softEdge rad="112500"/>
          </a:effectLst>
        </p:spPr>
      </p:pic>
    </p:spTree>
    <p:extLst>
      <p:ext uri="{BB962C8B-B14F-4D97-AF65-F5344CB8AC3E}">
        <p14:creationId xmlns:p14="http://schemas.microsoft.com/office/powerpoint/2010/main" val="221544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p:nvPr/>
        </p:nvSpPr>
        <p:spPr>
          <a:xfrm>
            <a:off x="231140" y="243840"/>
            <a:ext cx="11724640" cy="6377939"/>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3"/>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3" name="Google Shape;13;p1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Corbel"/>
                <a:ea typeface="Corbel"/>
                <a:cs typeface="Corbel"/>
                <a:sym typeface="Corbel"/>
              </a:defRPr>
            </a:lvl1pPr>
            <a:lvl2pPr marL="0" marR="0" lvl="1" indent="0" algn="r" rtl="0">
              <a:spcBef>
                <a:spcPts val="0"/>
              </a:spcBef>
              <a:buNone/>
              <a:defRPr sz="1200" b="0" i="0" u="none" strike="noStrike" cap="none">
                <a:solidFill>
                  <a:schemeClr val="dk1"/>
                </a:solidFill>
                <a:latin typeface="Corbel"/>
                <a:ea typeface="Corbel"/>
                <a:cs typeface="Corbel"/>
                <a:sym typeface="Corbel"/>
              </a:defRPr>
            </a:lvl2pPr>
            <a:lvl3pPr marL="0" marR="0" lvl="2" indent="0" algn="r" rtl="0">
              <a:spcBef>
                <a:spcPts val="0"/>
              </a:spcBef>
              <a:buNone/>
              <a:defRPr sz="1200" b="0" i="0" u="none" strike="noStrike" cap="none">
                <a:solidFill>
                  <a:schemeClr val="dk1"/>
                </a:solidFill>
                <a:latin typeface="Corbel"/>
                <a:ea typeface="Corbel"/>
                <a:cs typeface="Corbel"/>
                <a:sym typeface="Corbel"/>
              </a:defRPr>
            </a:lvl3pPr>
            <a:lvl4pPr marL="0" marR="0" lvl="3" indent="0" algn="r" rtl="0">
              <a:spcBef>
                <a:spcPts val="0"/>
              </a:spcBef>
              <a:buNone/>
              <a:defRPr sz="1200" b="0" i="0" u="none" strike="noStrike" cap="none">
                <a:solidFill>
                  <a:schemeClr val="dk1"/>
                </a:solidFill>
                <a:latin typeface="Corbel"/>
                <a:ea typeface="Corbel"/>
                <a:cs typeface="Corbel"/>
                <a:sym typeface="Corbel"/>
              </a:defRPr>
            </a:lvl4pPr>
            <a:lvl5pPr marL="0" marR="0" lvl="4" indent="0" algn="r" rtl="0">
              <a:spcBef>
                <a:spcPts val="0"/>
              </a:spcBef>
              <a:buNone/>
              <a:defRPr sz="1200" b="0" i="0" u="none" strike="noStrike" cap="none">
                <a:solidFill>
                  <a:schemeClr val="dk1"/>
                </a:solidFill>
                <a:latin typeface="Corbel"/>
                <a:ea typeface="Corbel"/>
                <a:cs typeface="Corbel"/>
                <a:sym typeface="Corbel"/>
              </a:defRPr>
            </a:lvl5pPr>
            <a:lvl6pPr marL="0" marR="0" lvl="5" indent="0" algn="r" rtl="0">
              <a:spcBef>
                <a:spcPts val="0"/>
              </a:spcBef>
              <a:buNone/>
              <a:defRPr sz="1200" b="0" i="0" u="none" strike="noStrike" cap="none">
                <a:solidFill>
                  <a:schemeClr val="dk1"/>
                </a:solidFill>
                <a:latin typeface="Corbel"/>
                <a:ea typeface="Corbel"/>
                <a:cs typeface="Corbel"/>
                <a:sym typeface="Corbel"/>
              </a:defRPr>
            </a:lvl6pPr>
            <a:lvl7pPr marL="0" marR="0" lvl="6" indent="0" algn="r" rtl="0">
              <a:spcBef>
                <a:spcPts val="0"/>
              </a:spcBef>
              <a:buNone/>
              <a:defRPr sz="1200" b="0" i="0" u="none" strike="noStrike" cap="none">
                <a:solidFill>
                  <a:schemeClr val="dk1"/>
                </a:solidFill>
                <a:latin typeface="Corbel"/>
                <a:ea typeface="Corbel"/>
                <a:cs typeface="Corbel"/>
                <a:sym typeface="Corbel"/>
              </a:defRPr>
            </a:lvl7pPr>
            <a:lvl8pPr marL="0" marR="0" lvl="7" indent="0" algn="r" rtl="0">
              <a:spcBef>
                <a:spcPts val="0"/>
              </a:spcBef>
              <a:buNone/>
              <a:defRPr sz="1200" b="0" i="0" u="none" strike="noStrike" cap="none">
                <a:solidFill>
                  <a:schemeClr val="dk1"/>
                </a:solidFill>
                <a:latin typeface="Corbel"/>
                <a:ea typeface="Corbel"/>
                <a:cs typeface="Corbel"/>
                <a:sym typeface="Corbel"/>
              </a:defRPr>
            </a:lvl8pPr>
            <a:lvl9pPr marL="0" marR="0" lvl="8" indent="0" algn="r" rtl="0">
              <a:spcBef>
                <a:spcPts val="0"/>
              </a:spcBef>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13"/>
          <p:cNvSpPr/>
          <p:nvPr/>
        </p:nvSpPr>
        <p:spPr>
          <a:xfrm>
            <a:off x="9417118" y="5111646"/>
            <a:ext cx="2510613" cy="1477307"/>
          </a:xfrm>
          <a:prstGeom prst="rect">
            <a:avLst/>
          </a:prstGeom>
          <a:blipFill rotWithShape="1">
            <a:blip r:embed="rId9">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60" r:id="rId6"/>
    <p:sldLayoutId id="214748366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bit.ly/3pVx0tk" TargetMode="External"/><Relationship Id="rId7" Type="http://schemas.openxmlformats.org/officeDocument/2006/relationships/hyperlink" Target="https://www.accelevents.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mailto:deesinger3@gmail.com" TargetMode="External"/><Relationship Id="rId5" Type="http://schemas.openxmlformats.org/officeDocument/2006/relationships/hyperlink" Target="mailto:Berger.carol@sbcglobal.net" TargetMode="External"/><Relationship Id="rId4" Type="http://schemas.openxmlformats.org/officeDocument/2006/relationships/hyperlink" Target="mailto:rosanne.selfon@gmail.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lickbidonline.com/" TargetMode="External"/><Relationship Id="rId7" Type="http://schemas.openxmlformats.org/officeDocument/2006/relationships/hyperlink" Target="mailto:gary@wenstrup.net"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mailto:charlestroy@comcast.net" TargetMode="External"/><Relationship Id="rId5" Type="http://schemas.openxmlformats.org/officeDocument/2006/relationships/hyperlink" Target="https://realmahjongg.com/" TargetMode="External"/><Relationship Id="rId4" Type="http://schemas.openxmlformats.org/officeDocument/2006/relationships/hyperlink" Target="https://ejewishphilanthropy.com/zoom-a-thon-building-community-raising-fund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lesliegoddard.info/" TargetMode="External"/><Relationship Id="rId2" Type="http://schemas.openxmlformats.org/officeDocument/2006/relationships/hyperlink" Target="mailto:barry@barrybradford.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elliepresents@gmail.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nightofmystery.com/" TargetMode="External"/><Relationship Id="rId5" Type="http://schemas.openxmlformats.org/officeDocument/2006/relationships/hyperlink" Target="https://tbiskokie.org/wp-content/uploads/2021/02/Sisterhood-TBI-Judaica-Gift-Shop-Catalog-02-2021.pdf" TargetMode="External"/><Relationship Id="rId4" Type="http://schemas.openxmlformats.org/officeDocument/2006/relationships/hyperlink" Target="mailto:jdsports27@hotmail.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info@wrj.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mailto:mindygrinnan@yahoo.com" TargetMode="External"/><Relationship Id="rId4" Type="http://schemas.openxmlformats.org/officeDocument/2006/relationships/hyperlink" Target="http://www.wrj.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b="13278"/>
          <a:stretch/>
        </p:blipFill>
        <p:spPr>
          <a:xfrm>
            <a:off x="2634343" y="2438164"/>
            <a:ext cx="6284635" cy="22697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1735290" y="4986107"/>
            <a:ext cx="8932710" cy="1938992"/>
          </a:xfrm>
          <a:prstGeom prst="rect">
            <a:avLst/>
          </a:prstGeom>
          <a:noFill/>
        </p:spPr>
        <p:txBody>
          <a:bodyPr wrap="square" rtlCol="0" anchor="t">
            <a:spAutoFit/>
          </a:bodyPr>
          <a:lstStyle/>
          <a:p>
            <a:pPr algn="ctr"/>
            <a:r>
              <a:rPr lang="en-US" sz="4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WRJ SE DISTRICT</a:t>
            </a:r>
          </a:p>
          <a:p>
            <a:pPr algn="ctr"/>
            <a:r>
              <a:rPr lang="en-US" sz="4000" b="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AREA DAY</a:t>
            </a:r>
            <a:endParaRPr lang="en-US" sz="4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sz="4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NOVEMBER 7,2021</a:t>
            </a:r>
          </a:p>
        </p:txBody>
      </p:sp>
      <p:sp>
        <p:nvSpPr>
          <p:cNvPr id="2" name="TextBox 1"/>
          <p:cNvSpPr txBox="1"/>
          <p:nvPr/>
        </p:nvSpPr>
        <p:spPr>
          <a:xfrm>
            <a:off x="1384663" y="129840"/>
            <a:ext cx="9283337" cy="2308324"/>
          </a:xfrm>
          <a:prstGeom prst="rect">
            <a:avLst/>
          </a:prstGeom>
          <a:noFill/>
        </p:spPr>
        <p:txBody>
          <a:bodyPr wrap="square" rtlCol="0">
            <a:spAutoFit/>
          </a:bodyPr>
          <a:lstStyle/>
          <a:p>
            <a:pPr algn="ctr"/>
            <a:r>
              <a:rPr lang="en-US" sz="4800" dirty="0">
                <a:solidFill>
                  <a:srgbClr val="0070C0"/>
                </a:solidFill>
                <a:latin typeface="Libre Baskerville"/>
                <a:ea typeface="Libre Baskerville"/>
                <a:cs typeface="Libre Baskerville"/>
                <a:sym typeface="Libre Baskerville"/>
              </a:rPr>
              <a:t>FUN</a:t>
            </a:r>
            <a:r>
              <a:rPr lang="en-US" sz="4800" dirty="0">
                <a:solidFill>
                  <a:srgbClr val="532972"/>
                </a:solidFill>
                <a:latin typeface="Libre Baskerville"/>
                <a:ea typeface="Libre Baskerville"/>
                <a:cs typeface="Libre Baskerville"/>
                <a:sym typeface="Libre Baskerville"/>
              </a:rPr>
              <a:t>DRAISING</a:t>
            </a:r>
          </a:p>
          <a:p>
            <a:pPr algn="ctr"/>
            <a:r>
              <a:rPr lang="en-US" sz="4800" dirty="0">
                <a:solidFill>
                  <a:srgbClr val="532972"/>
                </a:solidFill>
                <a:latin typeface="Libre Baskerville"/>
                <a:ea typeface="Libre Baskerville"/>
                <a:cs typeface="Libre Baskerville"/>
                <a:sym typeface="Libre Baskerville"/>
              </a:rPr>
              <a:t>Mindy Grinnan WRJ SE District Treasurer </a:t>
            </a:r>
          </a:p>
        </p:txBody>
      </p:sp>
    </p:spTree>
    <p:extLst>
      <p:ext uri="{BB962C8B-B14F-4D97-AF65-F5344CB8AC3E}">
        <p14:creationId xmlns:p14="http://schemas.microsoft.com/office/powerpoint/2010/main" val="351691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8171" y="609601"/>
            <a:ext cx="8556172" cy="646331"/>
          </a:xfrm>
          <a:prstGeom prst="rect">
            <a:avLst/>
          </a:prstGeom>
          <a:noFill/>
        </p:spPr>
        <p:txBody>
          <a:bodyPr wrap="square" rtlCol="0">
            <a:spAutoFit/>
          </a:bodyPr>
          <a:lstStyle/>
          <a:p>
            <a:r>
              <a:rPr lang="en-US" sz="3600" b="1" dirty="0"/>
              <a:t>CAMP HARLEM VIRTUAL AUCTION</a:t>
            </a:r>
          </a:p>
        </p:txBody>
      </p:sp>
      <p:sp>
        <p:nvSpPr>
          <p:cNvPr id="4" name="TextBox 3"/>
          <p:cNvSpPr txBox="1"/>
          <p:nvPr/>
        </p:nvSpPr>
        <p:spPr>
          <a:xfrm>
            <a:off x="783771" y="2177143"/>
            <a:ext cx="11081658" cy="4524315"/>
          </a:xfrm>
          <a:prstGeom prst="rect">
            <a:avLst/>
          </a:prstGeom>
          <a:noFill/>
        </p:spPr>
        <p:txBody>
          <a:bodyPr wrap="square" rtlCol="0">
            <a:spAutoFit/>
          </a:bodyPr>
          <a:lstStyle/>
          <a:p>
            <a:pPr marL="285750" indent="-285750">
              <a:buFont typeface="Wingdings" panose="05000000000000000000" pitchFamily="2" charset="2"/>
              <a:buChar char="v"/>
            </a:pPr>
            <a:r>
              <a:rPr lang="en-US" sz="3600" b="1" dirty="0"/>
              <a:t>Set up Teams with various job assignments </a:t>
            </a:r>
          </a:p>
          <a:p>
            <a:pPr marL="285750" indent="-285750">
              <a:buFont typeface="Wingdings" panose="05000000000000000000" pitchFamily="2" charset="2"/>
              <a:buChar char="v"/>
            </a:pPr>
            <a:r>
              <a:rPr lang="en-US" sz="3600" b="1" dirty="0"/>
              <a:t>Team to gather donations for silent auction</a:t>
            </a:r>
          </a:p>
          <a:p>
            <a:pPr marL="285750" indent="-285750">
              <a:buFont typeface="Wingdings" panose="05000000000000000000" pitchFamily="2" charset="2"/>
              <a:buChar char="v"/>
            </a:pPr>
            <a:r>
              <a:rPr lang="en-US" sz="3600" b="1" dirty="0"/>
              <a:t>Team to do Social Media </a:t>
            </a:r>
          </a:p>
          <a:p>
            <a:pPr marL="285750" indent="-285750">
              <a:buFont typeface="Wingdings" panose="05000000000000000000" pitchFamily="2" charset="2"/>
              <a:buChar char="v"/>
            </a:pPr>
            <a:r>
              <a:rPr lang="en-US" sz="3600" b="1" dirty="0"/>
              <a:t>Team to get sponsors</a:t>
            </a:r>
          </a:p>
          <a:p>
            <a:pPr marL="285750" indent="-285750">
              <a:buFont typeface="Wingdings" panose="05000000000000000000" pitchFamily="2" charset="2"/>
              <a:buChar char="v"/>
            </a:pPr>
            <a:r>
              <a:rPr lang="en-US" sz="3600" b="1" dirty="0"/>
              <a:t>Weekly meetings to update status on assignments</a:t>
            </a:r>
          </a:p>
          <a:p>
            <a:pPr marL="285750" indent="-285750">
              <a:buFont typeface="Wingdings" panose="05000000000000000000" pitchFamily="2" charset="2"/>
              <a:buChar char="v"/>
            </a:pPr>
            <a:r>
              <a:rPr lang="en-US" sz="3600" b="1" dirty="0"/>
              <a:t>Raised about $45,000 (goal was $25,000)</a:t>
            </a:r>
          </a:p>
          <a:p>
            <a:pPr marL="285750" indent="-285750">
              <a:buFont typeface="Wingdings" panose="05000000000000000000" pitchFamily="2" charset="2"/>
              <a:buChar char="v"/>
            </a:pPr>
            <a:r>
              <a:rPr lang="en-US" sz="3600" b="1" dirty="0"/>
              <a:t>Door prizes picked from registrants </a:t>
            </a:r>
          </a:p>
        </p:txBody>
      </p:sp>
    </p:spTree>
    <p:extLst>
      <p:ext uri="{BB962C8B-B14F-4D97-AF65-F5344CB8AC3E}">
        <p14:creationId xmlns:p14="http://schemas.microsoft.com/office/powerpoint/2010/main" val="233862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0" y="2024743"/>
            <a:ext cx="7441721" cy="4401205"/>
          </a:xfrm>
          <a:prstGeom prst="rect">
            <a:avLst/>
          </a:prstGeom>
        </p:spPr>
        <p:txBody>
          <a:bodyPr wrap="square">
            <a:spAutoFit/>
          </a:bodyPr>
          <a:lstStyle/>
          <a:p>
            <a:pPr lvl="0" algn="ctr"/>
            <a:r>
              <a:rPr lang="en-US" sz="2800" b="1" dirty="0">
                <a:solidFill>
                  <a:schemeClr val="tx1"/>
                </a:solidFill>
                <a:latin typeface="Corbel"/>
                <a:ea typeface="Corbel"/>
                <a:cs typeface="Corbel"/>
                <a:sym typeface="Corbel"/>
              </a:rPr>
              <a:t>Support Sisterhood  Right Now –</a:t>
            </a:r>
            <a:r>
              <a:rPr lang="en-US" sz="2800" b="1" dirty="0" err="1">
                <a:solidFill>
                  <a:schemeClr val="tx1"/>
                </a:solidFill>
                <a:latin typeface="Corbel"/>
                <a:ea typeface="Corbel"/>
                <a:cs typeface="Corbel"/>
                <a:sym typeface="Corbel"/>
              </a:rPr>
              <a:t>FUNdraising</a:t>
            </a:r>
            <a:r>
              <a:rPr lang="en-US" sz="2800" b="1" dirty="0">
                <a:solidFill>
                  <a:schemeClr val="tx1"/>
                </a:solidFill>
                <a:latin typeface="Corbel"/>
                <a:ea typeface="Corbel"/>
                <a:cs typeface="Corbel"/>
                <a:sym typeface="Corbel"/>
              </a:rPr>
              <a:t> Auction </a:t>
            </a:r>
            <a:endParaRPr lang="en-US" sz="2800" b="1" dirty="0">
              <a:solidFill>
                <a:schemeClr val="tx1"/>
              </a:solidFill>
            </a:endParaRPr>
          </a:p>
          <a:p>
            <a:pPr lvl="0" algn="ctr"/>
            <a:r>
              <a:rPr lang="en-US" sz="2800" b="1" dirty="0">
                <a:solidFill>
                  <a:schemeClr val="tx1"/>
                </a:solidFill>
                <a:latin typeface="Corbel"/>
                <a:ea typeface="Corbel"/>
                <a:cs typeface="Corbel"/>
                <a:sym typeface="Corbel"/>
              </a:rPr>
              <a:t>Bid in Chat Box, E-mail, etc. </a:t>
            </a:r>
            <a:endParaRPr lang="en-US" sz="2800" b="1" dirty="0">
              <a:solidFill>
                <a:schemeClr val="tx1"/>
              </a:solidFill>
            </a:endParaRPr>
          </a:p>
          <a:p>
            <a:pPr marL="457200" lvl="0" indent="-406400">
              <a:buClr>
                <a:schemeClr val="dk1"/>
              </a:buClr>
              <a:buSzPts val="800"/>
            </a:pPr>
            <a:endParaRPr lang="en-US" sz="2800" b="1" dirty="0">
              <a:solidFill>
                <a:schemeClr val="tx1"/>
              </a:solidFill>
              <a:latin typeface="Corbel"/>
              <a:ea typeface="Corbel"/>
              <a:cs typeface="Corbel"/>
              <a:sym typeface="Corbel"/>
            </a:endParaRPr>
          </a:p>
          <a:p>
            <a:pPr marL="457200" lvl="0" indent="-431800">
              <a:buClr>
                <a:srgbClr val="0070C0"/>
              </a:buClr>
              <a:buSzPts val="2800"/>
              <a:buFont typeface="Calibri"/>
              <a:buChar char="•"/>
            </a:pPr>
            <a:r>
              <a:rPr lang="en-US" sz="2800" b="1" dirty="0">
                <a:solidFill>
                  <a:schemeClr val="tx1"/>
                </a:solidFill>
                <a:latin typeface="Calibri"/>
                <a:ea typeface="Calibri"/>
                <a:cs typeface="Calibri"/>
                <a:sym typeface="Calibri"/>
              </a:rPr>
              <a:t>Get a Delicious Ice Cream Pack Delivered to Your door from Cincinnati’s Famous </a:t>
            </a:r>
            <a:r>
              <a:rPr lang="en-US" sz="2800" b="1" dirty="0" err="1">
                <a:solidFill>
                  <a:schemeClr val="tx1"/>
                </a:solidFill>
                <a:latin typeface="Calibri"/>
                <a:ea typeface="Calibri"/>
                <a:cs typeface="Calibri"/>
                <a:sym typeface="Calibri"/>
              </a:rPr>
              <a:t>Graeter’s</a:t>
            </a:r>
            <a:endParaRPr lang="en-US" sz="2800" b="1" dirty="0">
              <a:solidFill>
                <a:schemeClr val="tx1"/>
              </a:solidFill>
              <a:latin typeface="Calibri"/>
              <a:ea typeface="Calibri"/>
              <a:cs typeface="Calibri"/>
              <a:sym typeface="Calibri"/>
            </a:endParaRPr>
          </a:p>
          <a:p>
            <a:pPr marL="457200" lvl="0" indent="-431800">
              <a:buClr>
                <a:srgbClr val="0070C0"/>
              </a:buClr>
              <a:buSzPts val="2800"/>
              <a:buFont typeface="Calibri"/>
              <a:buChar char="•"/>
            </a:pPr>
            <a:r>
              <a:rPr lang="en-US" sz="2800" b="1" dirty="0">
                <a:solidFill>
                  <a:schemeClr val="tx1"/>
                </a:solidFill>
                <a:latin typeface="Calibri"/>
                <a:ea typeface="Calibri"/>
                <a:cs typeface="Calibri"/>
                <a:sym typeface="Calibri"/>
              </a:rPr>
              <a:t>6 Pints – You Choose Flavors,$80 value</a:t>
            </a:r>
          </a:p>
          <a:p>
            <a:pPr marL="457200" lvl="0" indent="-431800">
              <a:buClr>
                <a:srgbClr val="0070C0"/>
              </a:buClr>
              <a:buSzPts val="2800"/>
              <a:buFont typeface="Calibri"/>
              <a:buChar char="•"/>
            </a:pPr>
            <a:r>
              <a:rPr lang="en-US" sz="2800" b="1" dirty="0">
                <a:solidFill>
                  <a:schemeClr val="tx1"/>
                </a:solidFill>
                <a:latin typeface="Calibri"/>
                <a:ea typeface="Calibri"/>
                <a:cs typeface="Calibri"/>
                <a:sym typeface="Calibri"/>
              </a:rPr>
              <a:t>$36 Starting bid, Bid in Chat</a:t>
            </a:r>
          </a:p>
          <a:p>
            <a:pPr marL="457200" lvl="0" indent="-431800">
              <a:buClr>
                <a:srgbClr val="0070C0"/>
              </a:buClr>
              <a:buSzPts val="2800"/>
              <a:buFont typeface="Calibri"/>
              <a:buChar char="•"/>
            </a:pPr>
            <a:r>
              <a:rPr lang="en-US" sz="2800" b="1" dirty="0">
                <a:solidFill>
                  <a:schemeClr val="tx1"/>
                </a:solidFill>
                <a:latin typeface="Calibri"/>
                <a:ea typeface="Calibri"/>
                <a:cs typeface="Calibri"/>
                <a:sym typeface="Calibri"/>
              </a:rPr>
              <a:t>$10 increments</a:t>
            </a:r>
          </a:p>
          <a:p>
            <a:pPr marL="457200" lvl="0" indent="-431800">
              <a:buClr>
                <a:srgbClr val="0070C0"/>
              </a:buClr>
              <a:buSzPts val="2800"/>
              <a:buFont typeface="Calibri"/>
              <a:buChar char="•"/>
            </a:pPr>
            <a:r>
              <a:rPr lang="en-US" sz="2800" b="1" dirty="0">
                <a:solidFill>
                  <a:schemeClr val="tx1"/>
                </a:solidFill>
                <a:latin typeface="Calibri"/>
                <a:ea typeface="Calibri"/>
                <a:cs typeface="Calibri"/>
                <a:sym typeface="Calibri"/>
              </a:rPr>
              <a:t>Fun &amp; Delicious</a:t>
            </a:r>
          </a:p>
        </p:txBody>
      </p:sp>
      <p:pic>
        <p:nvPicPr>
          <p:cNvPr id="3" name="Google Shape;135;p6" descr="Graeter's Ice Cream Pushes 150 | Real Food Traveler"/>
          <p:cNvPicPr preferRelativeResize="0"/>
          <p:nvPr/>
        </p:nvPicPr>
        <p:blipFill rotWithShape="1">
          <a:blip r:embed="rId3">
            <a:alphaModFix/>
          </a:blip>
          <a:srcRect/>
          <a:stretch/>
        </p:blipFill>
        <p:spPr>
          <a:xfrm>
            <a:off x="203113" y="1717868"/>
            <a:ext cx="4443124" cy="5145924"/>
          </a:xfrm>
          <a:prstGeom prst="rect">
            <a:avLst/>
          </a:prstGeom>
          <a:noFill/>
          <a:ln>
            <a:noFill/>
          </a:ln>
        </p:spPr>
      </p:pic>
      <p:sp>
        <p:nvSpPr>
          <p:cNvPr id="4" name="TextBox 3"/>
          <p:cNvSpPr txBox="1"/>
          <p:nvPr/>
        </p:nvSpPr>
        <p:spPr>
          <a:xfrm>
            <a:off x="1545771" y="152401"/>
            <a:ext cx="8773886" cy="1323439"/>
          </a:xfrm>
          <a:prstGeom prst="rect">
            <a:avLst/>
          </a:prstGeom>
          <a:noFill/>
        </p:spPr>
        <p:txBody>
          <a:bodyPr wrap="square" rtlCol="0">
            <a:spAutoFit/>
          </a:bodyPr>
          <a:lstStyle/>
          <a:p>
            <a:r>
              <a:rPr lang="en-US" sz="4000" b="1" dirty="0"/>
              <a:t>Example Of an online fundraiser- </a:t>
            </a:r>
          </a:p>
          <a:p>
            <a:r>
              <a:rPr lang="en-US" sz="4000" b="1" dirty="0"/>
              <a:t>could be coffee, challah</a:t>
            </a:r>
          </a:p>
        </p:txBody>
      </p:sp>
    </p:spTree>
    <p:extLst>
      <p:ext uri="{BB962C8B-B14F-4D97-AF65-F5344CB8AC3E}">
        <p14:creationId xmlns:p14="http://schemas.microsoft.com/office/powerpoint/2010/main" val="451475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6655" y="702630"/>
            <a:ext cx="8562108" cy="646331"/>
          </a:xfrm>
          <a:prstGeom prst="rect">
            <a:avLst/>
          </a:prstGeom>
          <a:noFill/>
        </p:spPr>
        <p:txBody>
          <a:bodyPr wrap="square" rtlCol="0">
            <a:spAutoFit/>
          </a:bodyPr>
          <a:lstStyle/>
          <a:p>
            <a:r>
              <a:rPr lang="en-US" sz="3600" dirty="0" err="1"/>
              <a:t>FUNdraising</a:t>
            </a:r>
            <a:r>
              <a:rPr lang="en-US" sz="3600" dirty="0"/>
              <a:t> References</a:t>
            </a:r>
          </a:p>
        </p:txBody>
      </p:sp>
      <p:sp>
        <p:nvSpPr>
          <p:cNvPr id="5" name="Rectangle 4"/>
          <p:cNvSpPr/>
          <p:nvPr/>
        </p:nvSpPr>
        <p:spPr>
          <a:xfrm>
            <a:off x="249382" y="1870364"/>
            <a:ext cx="10806546" cy="4439229"/>
          </a:xfrm>
          <a:prstGeom prst="rect">
            <a:avLst/>
          </a:prstGeom>
        </p:spPr>
        <p:txBody>
          <a:bodyPr wrap="square">
            <a:spAutoFit/>
          </a:bodyPr>
          <a:lstStyle/>
          <a:p>
            <a:pPr marL="457200" lvl="0" indent="-342900">
              <a:lnSpc>
                <a:spcPct val="106999"/>
              </a:lnSpc>
              <a:buSzPct val="100000"/>
              <a:buAutoNum type="arabicPeriod"/>
            </a:pPr>
            <a:r>
              <a:rPr lang="en-US" sz="2400" b="1" dirty="0"/>
              <a:t>WRJ Making the Ask and Closing the Gift presentation by Jane </a:t>
            </a:r>
            <a:r>
              <a:rPr lang="en-US" sz="2400" b="1" dirty="0" err="1"/>
              <a:t>Karlin</a:t>
            </a:r>
            <a:r>
              <a:rPr lang="en-US" sz="2400" b="1" dirty="0">
                <a:uFill>
                  <a:noFill/>
                </a:uFill>
                <a:hlinkClick r:id="rId3"/>
              </a:rPr>
              <a:t> </a:t>
            </a:r>
            <a:r>
              <a:rPr lang="en-US" sz="2400" b="1" u="sng" dirty="0">
                <a:solidFill>
                  <a:srgbClr val="0000FF"/>
                </a:solidFill>
                <a:hlinkClick r:id="rId3">
                  <a:extLst>
                    <a:ext uri="{A12FA001-AC4F-418D-AE19-62706E023703}">
                      <ahyp:hlinkClr xmlns:ahyp="http://schemas.microsoft.com/office/drawing/2018/hyperlinkcolor" val="tx"/>
                    </a:ext>
                  </a:extLst>
                </a:hlinkClick>
              </a:rPr>
              <a:t>https://bit.ly/3pVx0tk</a:t>
            </a:r>
            <a:endParaRPr lang="en-US" sz="2400" b="1" dirty="0"/>
          </a:p>
          <a:p>
            <a:pPr marL="457200" lvl="0" indent="-342900">
              <a:lnSpc>
                <a:spcPct val="106999"/>
              </a:lnSpc>
              <a:buSzPct val="100000"/>
              <a:buAutoNum type="arabicPeriod"/>
            </a:pPr>
            <a:r>
              <a:rPr lang="en-US" sz="2400" b="1" dirty="0"/>
              <a:t>Yammer - Online Programming  and Fundraising Groups</a:t>
            </a:r>
          </a:p>
          <a:p>
            <a:pPr marL="457200" lvl="0" indent="-342900">
              <a:lnSpc>
                <a:spcPct val="106999"/>
              </a:lnSpc>
              <a:buSzPct val="100000"/>
              <a:buAutoNum type="arabicPeriod"/>
            </a:pPr>
            <a:r>
              <a:rPr lang="en-US" sz="2400" b="1" dirty="0"/>
              <a:t>Rosanne </a:t>
            </a:r>
            <a:r>
              <a:rPr lang="en-US" sz="2400" b="1" dirty="0" err="1"/>
              <a:t>Selfon</a:t>
            </a:r>
            <a:r>
              <a:rPr lang="en-US" sz="2400" b="1" dirty="0"/>
              <a:t>, WRJ Past President - </a:t>
            </a:r>
            <a:r>
              <a:rPr lang="en-US" sz="2400" b="1" u="sng" dirty="0">
                <a:solidFill>
                  <a:schemeClr val="hlink"/>
                </a:solidFill>
                <a:hlinkClick r:id="rId4"/>
              </a:rPr>
              <a:t>rosanne.selfon@gmail.com</a:t>
            </a:r>
            <a:r>
              <a:rPr lang="en-US" sz="2400" b="1" dirty="0">
                <a:solidFill>
                  <a:schemeClr val="hlink"/>
                </a:solidFill>
              </a:rPr>
              <a:t> </a:t>
            </a:r>
            <a:r>
              <a:rPr lang="en-US" sz="2400" b="1" dirty="0">
                <a:solidFill>
                  <a:schemeClr val="tx1"/>
                </a:solidFill>
              </a:rPr>
              <a:t>about Camp </a:t>
            </a:r>
            <a:r>
              <a:rPr lang="en-US" sz="2400" b="1" dirty="0" err="1">
                <a:solidFill>
                  <a:schemeClr val="tx1"/>
                </a:solidFill>
              </a:rPr>
              <a:t>Harlam</a:t>
            </a:r>
            <a:r>
              <a:rPr lang="en-US" sz="2400" b="1" dirty="0">
                <a:solidFill>
                  <a:schemeClr val="tx1"/>
                </a:solidFill>
              </a:rPr>
              <a:t> auction</a:t>
            </a:r>
            <a:endParaRPr lang="en-US" sz="2400" b="1" dirty="0"/>
          </a:p>
          <a:p>
            <a:pPr marL="457200" lvl="0" indent="-342900">
              <a:lnSpc>
                <a:spcPct val="106999"/>
              </a:lnSpc>
              <a:buSzPct val="100000"/>
              <a:buAutoNum type="arabicPeriod"/>
            </a:pPr>
            <a:r>
              <a:rPr lang="en-US" sz="2400" b="1" dirty="0"/>
              <a:t>Carol Berger - Special Events Chair, MW District, WRJ Board - </a:t>
            </a:r>
            <a:r>
              <a:rPr lang="en-US" sz="2400" b="1" u="sng" dirty="0">
                <a:solidFill>
                  <a:schemeClr val="hlink"/>
                </a:solidFill>
                <a:highlight>
                  <a:srgbClr val="FFFFFF"/>
                </a:highlight>
                <a:hlinkClick r:id="rId5"/>
              </a:rPr>
              <a:t>Berger.carol@sbcglobal.net</a:t>
            </a:r>
            <a:r>
              <a:rPr lang="en-US" sz="2400" b="1" u="sng" dirty="0">
                <a:solidFill>
                  <a:schemeClr val="hlink"/>
                </a:solidFill>
                <a:highlight>
                  <a:srgbClr val="FFFFFF"/>
                </a:highlight>
              </a:rPr>
              <a:t> </a:t>
            </a:r>
            <a:r>
              <a:rPr lang="en-US" sz="2400" b="1" dirty="0">
                <a:solidFill>
                  <a:schemeClr val="tx1"/>
                </a:solidFill>
                <a:highlight>
                  <a:srgbClr val="FFFFFF"/>
                </a:highlight>
              </a:rPr>
              <a:t>about speaker series</a:t>
            </a:r>
            <a:endParaRPr lang="en-US" sz="2400" b="1" dirty="0"/>
          </a:p>
          <a:p>
            <a:pPr marL="457200" lvl="0" indent="-342900">
              <a:lnSpc>
                <a:spcPct val="106999"/>
              </a:lnSpc>
              <a:buSzPct val="100000"/>
              <a:buAutoNum type="arabicPeriod"/>
            </a:pPr>
            <a:r>
              <a:rPr lang="en-US" sz="2400" b="1" dirty="0"/>
              <a:t>Dee Singer - Fundraising VP, Sisterhood of </a:t>
            </a:r>
            <a:r>
              <a:rPr lang="en-US" sz="2400" b="1" dirty="0" err="1"/>
              <a:t>Adath</a:t>
            </a:r>
            <a:r>
              <a:rPr lang="en-US" sz="2400" b="1" dirty="0"/>
              <a:t> </a:t>
            </a:r>
            <a:r>
              <a:rPr lang="en-US" sz="2400" b="1" dirty="0" err="1"/>
              <a:t>Emanu</a:t>
            </a:r>
            <a:r>
              <a:rPr lang="en-US" sz="2400" b="1" dirty="0"/>
              <a:t>-El </a:t>
            </a:r>
            <a:r>
              <a:rPr lang="en-US" sz="2400" b="1" u="sng" dirty="0">
                <a:solidFill>
                  <a:schemeClr val="hlink"/>
                </a:solidFill>
                <a:highlight>
                  <a:srgbClr val="FFFFFF"/>
                </a:highlight>
                <a:hlinkClick r:id="rId6"/>
              </a:rPr>
              <a:t>deesinger3@gmail.com</a:t>
            </a:r>
            <a:r>
              <a:rPr lang="en-US" sz="2400" b="1" u="sng" dirty="0">
                <a:solidFill>
                  <a:schemeClr val="hlink"/>
                </a:solidFill>
                <a:highlight>
                  <a:srgbClr val="FFFFFF"/>
                </a:highlight>
              </a:rPr>
              <a:t> </a:t>
            </a:r>
            <a:r>
              <a:rPr lang="en-US" sz="2400" b="1" dirty="0">
                <a:solidFill>
                  <a:schemeClr val="tx1"/>
                </a:solidFill>
                <a:highlight>
                  <a:srgbClr val="FFFFFF"/>
                </a:highlight>
              </a:rPr>
              <a:t>about </a:t>
            </a:r>
            <a:r>
              <a:rPr lang="en-US" sz="2400" b="1" dirty="0" err="1">
                <a:solidFill>
                  <a:schemeClr val="tx1"/>
                </a:solidFill>
                <a:highlight>
                  <a:srgbClr val="FFFFFF"/>
                </a:highlight>
              </a:rPr>
              <a:t>Mah</a:t>
            </a:r>
            <a:r>
              <a:rPr lang="en-US" sz="2400" b="1" dirty="0">
                <a:solidFill>
                  <a:schemeClr val="tx1"/>
                </a:solidFill>
                <a:highlight>
                  <a:srgbClr val="FFFFFF"/>
                </a:highlight>
              </a:rPr>
              <a:t> </a:t>
            </a:r>
            <a:r>
              <a:rPr lang="en-US" sz="2400" b="1" dirty="0" err="1">
                <a:solidFill>
                  <a:schemeClr val="tx1"/>
                </a:solidFill>
                <a:highlight>
                  <a:srgbClr val="FFFFFF"/>
                </a:highlight>
              </a:rPr>
              <a:t>jongg</a:t>
            </a:r>
            <a:r>
              <a:rPr lang="en-US" sz="2400" b="1" dirty="0">
                <a:solidFill>
                  <a:schemeClr val="tx1"/>
                </a:solidFill>
                <a:highlight>
                  <a:srgbClr val="FFFFFF"/>
                </a:highlight>
              </a:rPr>
              <a:t> tournament </a:t>
            </a:r>
            <a:endParaRPr lang="en-US" sz="2400" b="1" dirty="0"/>
          </a:p>
          <a:p>
            <a:pPr marL="457200" lvl="0" indent="-342900">
              <a:lnSpc>
                <a:spcPct val="106999"/>
              </a:lnSpc>
              <a:buSzPct val="100000"/>
              <a:buAutoNum type="arabicPeriod"/>
            </a:pPr>
            <a:r>
              <a:rPr lang="en-US" sz="2400" b="1" dirty="0" err="1"/>
              <a:t>Accelevents</a:t>
            </a:r>
            <a:r>
              <a:rPr lang="en-US" sz="2400" b="1" dirty="0"/>
              <a:t> – Event Platform -</a:t>
            </a:r>
            <a:r>
              <a:rPr lang="en-US" sz="2400" b="1" dirty="0">
                <a:uFill>
                  <a:noFill/>
                </a:uFill>
                <a:hlinkClick r:id="rId7"/>
              </a:rPr>
              <a:t> </a:t>
            </a:r>
            <a:r>
              <a:rPr lang="en-US" sz="2400" b="1" u="sng" dirty="0">
                <a:solidFill>
                  <a:srgbClr val="0000FF"/>
                </a:solidFill>
                <a:hlinkClick r:id="rId7">
                  <a:extLst>
                    <a:ext uri="{A12FA001-AC4F-418D-AE19-62706E023703}">
                      <ahyp:hlinkClr xmlns:ahyp="http://schemas.microsoft.com/office/drawing/2018/hyperlinkcolor" val="tx"/>
                    </a:ext>
                  </a:extLst>
                </a:hlinkClick>
              </a:rPr>
              <a:t>https://www.accelevents.com/</a:t>
            </a:r>
            <a:r>
              <a:rPr lang="en-US" sz="2400" b="1" u="sng" dirty="0">
                <a:solidFill>
                  <a:srgbClr val="0000FF"/>
                </a:solidFill>
              </a:rPr>
              <a:t> </a:t>
            </a:r>
            <a:r>
              <a:rPr lang="en-US" sz="2400" b="1" dirty="0"/>
              <a:t>used by WRJ for silent auction</a:t>
            </a:r>
            <a:r>
              <a:rPr lang="en-US" sz="2400" b="1" dirty="0">
                <a:latin typeface="Corbel" panose="020B0503020204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377683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0073" y="702630"/>
            <a:ext cx="8562108" cy="1754326"/>
          </a:xfrm>
          <a:prstGeom prst="rect">
            <a:avLst/>
          </a:prstGeom>
          <a:noFill/>
        </p:spPr>
        <p:txBody>
          <a:bodyPr wrap="square" rtlCol="0">
            <a:spAutoFit/>
          </a:bodyPr>
          <a:lstStyle/>
          <a:p>
            <a:r>
              <a:rPr lang="en-US" sz="3600" dirty="0" err="1"/>
              <a:t>FUNdraiser</a:t>
            </a:r>
            <a:r>
              <a:rPr lang="en-US" sz="3600" dirty="0"/>
              <a:t> References</a:t>
            </a:r>
          </a:p>
          <a:p>
            <a:endParaRPr lang="en-US" sz="3600" dirty="0"/>
          </a:p>
          <a:p>
            <a:endParaRPr lang="en-US" sz="3600" dirty="0"/>
          </a:p>
        </p:txBody>
      </p:sp>
      <p:sp>
        <p:nvSpPr>
          <p:cNvPr id="4" name="TextBox 3"/>
          <p:cNvSpPr txBox="1"/>
          <p:nvPr/>
        </p:nvSpPr>
        <p:spPr>
          <a:xfrm>
            <a:off x="1" y="1787236"/>
            <a:ext cx="12192000" cy="5102038"/>
          </a:xfrm>
          <a:prstGeom prst="rect">
            <a:avLst/>
          </a:prstGeom>
          <a:noFill/>
        </p:spPr>
        <p:txBody>
          <a:bodyPr wrap="square" rtlCol="0">
            <a:spAutoFit/>
          </a:bodyPr>
          <a:lstStyle/>
          <a:p>
            <a:pPr marL="457200" lvl="0" indent="-342900">
              <a:lnSpc>
                <a:spcPct val="106999"/>
              </a:lnSpc>
              <a:buSzPct val="100000"/>
              <a:buAutoNum type="arabicPeriod"/>
            </a:pPr>
            <a:endParaRPr lang="en-US" sz="1800" dirty="0"/>
          </a:p>
          <a:p>
            <a:pPr marL="114300" lvl="0">
              <a:lnSpc>
                <a:spcPct val="106999"/>
              </a:lnSpc>
              <a:buSzPct val="100000"/>
            </a:pPr>
            <a:r>
              <a:rPr lang="en-US" sz="2400" dirty="0"/>
              <a:t>7. </a:t>
            </a:r>
            <a:r>
              <a:rPr lang="en-US" sz="2400" b="1" dirty="0" err="1"/>
              <a:t>ClickBid</a:t>
            </a:r>
            <a:r>
              <a:rPr lang="en-US" sz="2400" b="1" dirty="0"/>
              <a:t> </a:t>
            </a:r>
            <a:r>
              <a:rPr lang="en-US" sz="2400" dirty="0"/>
              <a:t>– Event Platform</a:t>
            </a:r>
            <a:r>
              <a:rPr lang="en-US" sz="2400" dirty="0">
                <a:uFill>
                  <a:noFill/>
                </a:uFill>
                <a:hlinkClick r:id="rId3"/>
              </a:rPr>
              <a:t> </a:t>
            </a:r>
            <a:r>
              <a:rPr lang="en-US" sz="2400" u="sng" dirty="0">
                <a:solidFill>
                  <a:srgbClr val="0000FF"/>
                </a:solidFill>
                <a:hlinkClick r:id="rId3">
                  <a:extLst>
                    <a:ext uri="{A12FA001-AC4F-418D-AE19-62706E023703}">
                      <ahyp:hlinkClr xmlns:ahyp="http://schemas.microsoft.com/office/drawing/2018/hyperlinkcolor" val="tx"/>
                    </a:ext>
                  </a:extLst>
                </a:hlinkClick>
              </a:rPr>
              <a:t>https://clickbidonline.com/</a:t>
            </a:r>
            <a:r>
              <a:rPr lang="en-US" sz="2400" dirty="0"/>
              <a:t> - Used by Camp </a:t>
            </a:r>
            <a:r>
              <a:rPr lang="en-US" sz="2400" dirty="0" err="1"/>
              <a:t>Harlam</a:t>
            </a:r>
            <a:r>
              <a:rPr lang="en-US" sz="2400" dirty="0"/>
              <a:t> for auction</a:t>
            </a:r>
          </a:p>
          <a:p>
            <a:pPr marL="114300" lvl="0" algn="just">
              <a:lnSpc>
                <a:spcPct val="106999"/>
              </a:lnSpc>
              <a:buSzPct val="100000"/>
            </a:pPr>
            <a:r>
              <a:rPr lang="en-US" sz="2400" dirty="0"/>
              <a:t>8. </a:t>
            </a:r>
            <a:r>
              <a:rPr lang="en-US" sz="2400" b="1" dirty="0"/>
              <a:t>Zoom-A-Thon</a:t>
            </a:r>
            <a:r>
              <a:rPr lang="en-US" sz="2400" dirty="0">
                <a:uFill>
                  <a:noFill/>
                </a:uFill>
                <a:hlinkClick r:id="rId4"/>
              </a:rPr>
              <a:t> </a:t>
            </a:r>
            <a:r>
              <a:rPr lang="en-US" sz="2400" u="sng" dirty="0">
                <a:solidFill>
                  <a:srgbClr val="0000FF"/>
                </a:solidFill>
                <a:hlinkClick r:id="rId4">
                  <a:extLst>
                    <a:ext uri="{A12FA001-AC4F-418D-AE19-62706E023703}">
                      <ahyp:hlinkClr xmlns:ahyp="http://schemas.microsoft.com/office/drawing/2018/hyperlinkcolor" val="tx"/>
                    </a:ext>
                  </a:extLst>
                </a:hlinkClick>
              </a:rPr>
              <a:t>https://ejewishphilanthropy.com/zoom-a-thon-building-community-raising-funds/</a:t>
            </a:r>
            <a:endParaRPr lang="en-US" sz="2400" dirty="0"/>
          </a:p>
          <a:p>
            <a:pPr marL="114300" lvl="0">
              <a:lnSpc>
                <a:spcPct val="106999"/>
              </a:lnSpc>
              <a:buSzPct val="100000"/>
            </a:pPr>
            <a:r>
              <a:rPr lang="en-US" sz="2400" dirty="0"/>
              <a:t>9. </a:t>
            </a:r>
            <a:r>
              <a:rPr lang="en-US" sz="2400" b="1" dirty="0"/>
              <a:t>Real </a:t>
            </a:r>
            <a:r>
              <a:rPr lang="en-US" sz="2400" b="1" dirty="0" err="1"/>
              <a:t>Mah</a:t>
            </a:r>
            <a:r>
              <a:rPr lang="en-US" sz="2400" b="1" dirty="0"/>
              <a:t> </a:t>
            </a:r>
            <a:r>
              <a:rPr lang="en-US" sz="2400" b="1" dirty="0" err="1"/>
              <a:t>Jongg</a:t>
            </a:r>
            <a:r>
              <a:rPr lang="en-US" sz="2400" b="1" dirty="0"/>
              <a:t> </a:t>
            </a:r>
            <a:r>
              <a:rPr lang="en-US" sz="2400" dirty="0"/>
              <a:t>- </a:t>
            </a:r>
            <a:r>
              <a:rPr lang="en-US" sz="2400" u="sng" dirty="0">
                <a:solidFill>
                  <a:schemeClr val="hlink"/>
                </a:solidFill>
                <a:hlinkClick r:id="rId5"/>
              </a:rPr>
              <a:t>https://realmahjongg.com/</a:t>
            </a:r>
            <a:r>
              <a:rPr lang="en-US" sz="2400" dirty="0"/>
              <a:t> for online playing for tournaments</a:t>
            </a:r>
          </a:p>
          <a:p>
            <a:pPr marL="114300" lvl="0">
              <a:lnSpc>
                <a:spcPct val="106999"/>
              </a:lnSpc>
              <a:buSzPct val="100000"/>
            </a:pPr>
            <a:r>
              <a:rPr lang="en-US" sz="2400" dirty="0">
                <a:latin typeface="+mn-lt"/>
                <a:ea typeface="Calibri" panose="020F0502020204030204" pitchFamily="34" charset="0"/>
                <a:cs typeface="Times New Roman" panose="02020603050405020304" pitchFamily="18" charset="0"/>
              </a:rPr>
              <a:t>10.  </a:t>
            </a:r>
            <a:r>
              <a:rPr lang="en-US" sz="2400" b="1" dirty="0">
                <a:latin typeface="Corbel" panose="020B0503020204020204" pitchFamily="34" charset="0"/>
                <a:ea typeface="Calibri" panose="020F0502020204030204" pitchFamily="34" charset="0"/>
                <a:cs typeface="Times New Roman" panose="02020603050405020304" pitchFamily="18" charset="0"/>
              </a:rPr>
              <a:t>Charles Troy: Broadway Musicals and their Creators</a:t>
            </a:r>
            <a:r>
              <a:rPr lang="en-US" sz="2400" dirty="0">
                <a:latin typeface="Corbel" panose="020B0503020204020204" pitchFamily="34" charset="0"/>
                <a:ea typeface="Calibri" panose="020F0502020204030204" pitchFamily="34" charset="0"/>
                <a:cs typeface="Times New Roman" panose="02020603050405020304" pitchFamily="18" charset="0"/>
              </a:rPr>
              <a:t>.  Multimedia Presentations on many shows.  Some of my favorites have been Fiddler on the Roof, Westside Story, and Wicked.  Visit charlestroy.com    </a:t>
            </a:r>
            <a:r>
              <a:rPr lang="en-US" sz="2400" u="sng" dirty="0">
                <a:solidFill>
                  <a:srgbClr val="0563C1"/>
                </a:solidFill>
                <a:latin typeface="Corbel" panose="020B0503020204020204" pitchFamily="34" charset="0"/>
                <a:ea typeface="Calibri" panose="020F0502020204030204" pitchFamily="34" charset="0"/>
                <a:cs typeface="Times New Roman" panose="02020603050405020304" pitchFamily="18" charset="0"/>
                <a:hlinkClick r:id="rId6"/>
              </a:rPr>
              <a:t>charlestroy@comcast.net</a:t>
            </a:r>
            <a:r>
              <a:rPr lang="en-US" sz="2400" dirty="0">
                <a:latin typeface="Corbel" panose="020B0503020204020204" pitchFamily="34" charset="0"/>
                <a:ea typeface="Calibri" panose="020F0502020204030204" pitchFamily="34" charset="0"/>
                <a:cs typeface="Times New Roman" panose="02020603050405020304" pitchFamily="18" charset="0"/>
              </a:rPr>
              <a:t>  847 757-8227</a:t>
            </a:r>
          </a:p>
          <a:p>
            <a:pPr>
              <a:lnSpc>
                <a:spcPct val="106999"/>
              </a:lnSpc>
              <a:buSzPct val="100000"/>
            </a:pPr>
            <a:r>
              <a:rPr lang="en-US" sz="2400" dirty="0">
                <a:latin typeface="Arial" panose="020B0604020202020204" pitchFamily="34" charset="0"/>
                <a:ea typeface="Calibri" panose="020F0502020204030204" pitchFamily="34" charset="0"/>
                <a:cs typeface="Arial" panose="020B0604020202020204" pitchFamily="34" charset="0"/>
              </a:rPr>
              <a:t>11. </a:t>
            </a:r>
            <a:r>
              <a:rPr lang="en-US" sz="2400" b="1" dirty="0">
                <a:latin typeface="Corbel" panose="020B0503020204020204" pitchFamily="34" charset="0"/>
                <a:ea typeface="Calibri" panose="020F0502020204030204" pitchFamily="34" charset="0"/>
                <a:cs typeface="Times New Roman" panose="02020603050405020304" pitchFamily="18" charset="0"/>
              </a:rPr>
              <a:t>Gary </a:t>
            </a:r>
            <a:r>
              <a:rPr lang="en-US" sz="2400" b="1" dirty="0" err="1">
                <a:latin typeface="Corbel" panose="020B0503020204020204" pitchFamily="34" charset="0"/>
                <a:ea typeface="Calibri" panose="020F0502020204030204" pitchFamily="34" charset="0"/>
                <a:cs typeface="Times New Roman" panose="02020603050405020304" pitchFamily="18" charset="0"/>
              </a:rPr>
              <a:t>Wenstrup</a:t>
            </a:r>
            <a:r>
              <a:rPr lang="en-US" sz="2400" b="1" dirty="0">
                <a:latin typeface="Corbel" panose="020B0503020204020204" pitchFamily="34" charset="0"/>
                <a:ea typeface="Calibri" panose="020F0502020204030204" pitchFamily="34" charset="0"/>
                <a:cs typeface="Times New Roman" panose="02020603050405020304" pitchFamily="18" charset="0"/>
              </a:rPr>
              <a:t>: Music Historian</a:t>
            </a:r>
            <a:r>
              <a:rPr lang="en-US" sz="2400" dirty="0">
                <a:latin typeface="Corbel" panose="020B0503020204020204" pitchFamily="34" charset="0"/>
                <a:ea typeface="Calibri" panose="020F0502020204030204" pitchFamily="34" charset="0"/>
                <a:cs typeface="Times New Roman" panose="02020603050405020304" pitchFamily="18" charset="0"/>
              </a:rPr>
              <a:t>.  Multimedia Presentations on many artists.  Some of my favorites have been Simon and Garfunkel, Billy Joel, and Motown.  </a:t>
            </a:r>
            <a:r>
              <a:rPr lang="en-US" sz="2400" u="sng" dirty="0">
                <a:solidFill>
                  <a:srgbClr val="0563C1"/>
                </a:solidFill>
                <a:latin typeface="Corbel" panose="020B0503020204020204" pitchFamily="34" charset="0"/>
                <a:ea typeface="Calibri" panose="020F0502020204030204" pitchFamily="34" charset="0"/>
                <a:cs typeface="Times New Roman" panose="02020603050405020304" pitchFamily="18" charset="0"/>
                <a:hlinkClick r:id="rId7"/>
              </a:rPr>
              <a:t>gary@wenstrup.net</a:t>
            </a:r>
            <a:r>
              <a:rPr lang="en-US" sz="2400" dirty="0">
                <a:latin typeface="Corbel" panose="020B0503020204020204" pitchFamily="34" charset="0"/>
                <a:ea typeface="Calibri" panose="020F0502020204030204" pitchFamily="34" charset="0"/>
                <a:cs typeface="Times New Roman" panose="02020603050405020304" pitchFamily="18" charset="0"/>
              </a:rPr>
              <a:t> 773 354-0923.  (Note: he will not do Saturday evening programs)</a:t>
            </a:r>
          </a:p>
          <a:p>
            <a:pPr>
              <a:lnSpc>
                <a:spcPct val="106999"/>
              </a:lnSpc>
              <a:buSzPct val="100000"/>
            </a:pPr>
            <a:endParaRPr lang="en-US" sz="2400" dirty="0"/>
          </a:p>
        </p:txBody>
      </p:sp>
    </p:spTree>
    <p:extLst>
      <p:ext uri="{BB962C8B-B14F-4D97-AF65-F5344CB8AC3E}">
        <p14:creationId xmlns:p14="http://schemas.microsoft.com/office/powerpoint/2010/main" val="273484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23407"/>
            <a:ext cx="11305309" cy="4585871"/>
          </a:xfrm>
          <a:prstGeom prst="rect">
            <a:avLst/>
          </a:prstGeom>
          <a:noFill/>
        </p:spPr>
        <p:txBody>
          <a:bodyPr wrap="square" rtlCol="0">
            <a:spAutoFit/>
          </a:bodyPr>
          <a:lstStyle/>
          <a:p>
            <a:pPr lvl="0"/>
            <a:r>
              <a:rPr lang="en-US" sz="2000" dirty="0"/>
              <a:t>12</a:t>
            </a:r>
            <a:r>
              <a:rPr lang="en-US" sz="2000" b="1" dirty="0"/>
              <a:t>. </a:t>
            </a:r>
            <a:r>
              <a:rPr lang="en-US" sz="2400" b="1" dirty="0"/>
              <a:t>Barry Bradford:  </a:t>
            </a:r>
            <a:r>
              <a:rPr lang="en-US" sz="2400" dirty="0"/>
              <a:t>An award-winning speaker and historian.  Multimedia Presentations on Popular Culture, History, and Civil Rights.  Some of my favorites have been Diana, Life and Death of the People’s Princess, Julia Child, Spy and Chef, Carl Reiner. </a:t>
            </a:r>
            <a:r>
              <a:rPr lang="en-US" sz="2400" u="sng" dirty="0">
                <a:hlinkClick r:id="rId2"/>
              </a:rPr>
              <a:t>barry@barrybradford.com</a:t>
            </a:r>
            <a:r>
              <a:rPr lang="en-US" sz="2400" dirty="0"/>
              <a:t>.  847 351-6771  </a:t>
            </a:r>
          </a:p>
          <a:p>
            <a:pPr lvl="0"/>
            <a:r>
              <a:rPr lang="en-US" sz="2400" dirty="0"/>
              <a:t>13</a:t>
            </a:r>
            <a:r>
              <a:rPr lang="en-US" sz="2400" b="1" dirty="0"/>
              <a:t>. Dr. Leslie Goddard</a:t>
            </a:r>
            <a:r>
              <a:rPr lang="en-US" sz="2400" dirty="0"/>
              <a:t>. An award-winning actress, author, and scholar.  She does wonderful portrayals of historical women including Jackie Kennedy, Georgia O’Keeffe, and Bette Davis as well as fun programs on Remembering Route 66, the Little Black Dress, and Mid-Century Cuisine: American Food Fads form the 1940s- 1960s.  </a:t>
            </a:r>
            <a:r>
              <a:rPr lang="en-US" sz="2400" u="sng" dirty="0">
                <a:hlinkClick r:id="rId3"/>
              </a:rPr>
              <a:t>www.lesliegoddard.info</a:t>
            </a:r>
            <a:r>
              <a:rPr lang="en-US" sz="2400" dirty="0"/>
              <a:t>  	</a:t>
            </a:r>
          </a:p>
          <a:p>
            <a:r>
              <a:rPr lang="en-US" sz="2400" dirty="0"/>
              <a:t>14. </a:t>
            </a:r>
            <a:r>
              <a:rPr lang="en-US" sz="2400" b="1" dirty="0"/>
              <a:t>Ellie Carlson</a:t>
            </a:r>
            <a:r>
              <a:rPr lang="en-US" sz="2400" dirty="0"/>
              <a:t>. Ellie is a historian and performer and museum curator.  She gives presentations on Ladies Underwear, Hats, and more.  Among her in Among her in character portrayals are Edith the Rogue Rockefeller McCormick</a:t>
            </a:r>
            <a:endParaRPr lang="en-US" sz="2400" dirty="0">
              <a:latin typeface="Corbel" panose="020B0503020204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761509" y="727363"/>
            <a:ext cx="8208817" cy="584775"/>
          </a:xfrm>
          <a:prstGeom prst="rect">
            <a:avLst/>
          </a:prstGeom>
          <a:noFill/>
        </p:spPr>
        <p:txBody>
          <a:bodyPr wrap="square" rtlCol="0">
            <a:spAutoFit/>
          </a:bodyPr>
          <a:lstStyle/>
          <a:p>
            <a:r>
              <a:rPr lang="en-US" sz="3200" dirty="0" err="1"/>
              <a:t>FUNdraiser</a:t>
            </a:r>
            <a:r>
              <a:rPr lang="en-US" sz="3200" dirty="0"/>
              <a:t> References </a:t>
            </a:r>
          </a:p>
        </p:txBody>
      </p:sp>
    </p:spTree>
    <p:extLst>
      <p:ext uri="{BB962C8B-B14F-4D97-AF65-F5344CB8AC3E}">
        <p14:creationId xmlns:p14="http://schemas.microsoft.com/office/powerpoint/2010/main" val="2385135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271" y="1649186"/>
            <a:ext cx="8931729" cy="5002652"/>
          </a:xfrm>
          <a:prstGeom prst="rect">
            <a:avLst/>
          </a:prstGeom>
        </p:spPr>
        <p:txBody>
          <a:bodyPr wrap="square">
            <a:spAutoFit/>
          </a:bodyPr>
          <a:lstStyle/>
          <a:p>
            <a:pPr marL="514350" indent="-514350">
              <a:buAutoNum type="arabicPeriod" startAt="15"/>
            </a:pPr>
            <a:r>
              <a:rPr lang="en-US" sz="2600" dirty="0"/>
              <a:t>Ellie Carlson (continued)- Mamie Eisenhower, and Phyllis Diller.  We recently did the HATS program </a:t>
            </a:r>
            <a:r>
              <a:rPr lang="en-US" sz="2600" dirty="0">
                <a:latin typeface="Corbel" panose="020B0503020204020204" pitchFamily="34" charset="0"/>
                <a:ea typeface="Calibri" panose="020F0502020204030204" pitchFamily="34" charset="0"/>
                <a:cs typeface="Times New Roman" panose="02020603050405020304" pitchFamily="18" charset="0"/>
              </a:rPr>
              <a:t>.  </a:t>
            </a:r>
            <a:r>
              <a:rPr lang="en-US" sz="2600" dirty="0">
                <a:latin typeface="+mj-lt"/>
                <a:ea typeface="Calibri" panose="020F0502020204030204" pitchFamily="34" charset="0"/>
                <a:cs typeface="Times New Roman" panose="02020603050405020304" pitchFamily="18" charset="0"/>
              </a:rPr>
              <a:t>We all wore hats on the Zoom Call and raised our teacups. elliepresents.com   </a:t>
            </a:r>
            <a:r>
              <a:rPr lang="en-US" sz="2600" dirty="0">
                <a:latin typeface="Corbel" panose="020B0503020204020204" pitchFamily="34" charset="0"/>
                <a:ea typeface="Calibri" panose="020F0502020204030204" pitchFamily="34" charset="0"/>
                <a:cs typeface="Times New Roman" panose="02020603050405020304" pitchFamily="18" charset="0"/>
              </a:rPr>
              <a:t>       </a:t>
            </a:r>
            <a:r>
              <a:rPr lang="en-US" sz="2600" u="sng" dirty="0">
                <a:solidFill>
                  <a:srgbClr val="0563C1"/>
                </a:solidFill>
                <a:latin typeface="Corbel" panose="020B0503020204020204" pitchFamily="34" charset="0"/>
                <a:ea typeface="Calibri" panose="020F0502020204030204" pitchFamily="34" charset="0"/>
                <a:cs typeface="Times New Roman" panose="02020603050405020304" pitchFamily="18" charset="0"/>
                <a:hlinkClick r:id="rId3"/>
              </a:rPr>
              <a:t>elliepresents@gmail.com</a:t>
            </a:r>
            <a:r>
              <a:rPr lang="en-US" sz="2600" dirty="0">
                <a:latin typeface="Corbel" panose="020B0503020204020204" pitchFamily="34" charset="0"/>
                <a:ea typeface="Calibri" panose="020F0502020204030204" pitchFamily="34" charset="0"/>
                <a:cs typeface="Times New Roman" panose="02020603050405020304" pitchFamily="18" charset="0"/>
              </a:rPr>
              <a:t> </a:t>
            </a:r>
          </a:p>
          <a:p>
            <a:r>
              <a:rPr lang="en-US" sz="2600" dirty="0">
                <a:latin typeface="Corbel" panose="020B0503020204020204" pitchFamily="34" charset="0"/>
                <a:ea typeface="Calibri" panose="020F0502020204030204" pitchFamily="34" charset="0"/>
                <a:cs typeface="Times New Roman" panose="02020603050405020304" pitchFamily="18" charset="0"/>
              </a:rPr>
              <a:t>       </a:t>
            </a:r>
            <a:r>
              <a:rPr lang="en-US" sz="2600" b="1" dirty="0">
                <a:latin typeface="Corbel" panose="020B0503020204020204" pitchFamily="34" charset="0"/>
                <a:ea typeface="Calibri" panose="020F0502020204030204" pitchFamily="34" charset="0"/>
                <a:cs typeface="Times New Roman" panose="02020603050405020304" pitchFamily="18" charset="0"/>
              </a:rPr>
              <a:t>312 771-2400 </a:t>
            </a:r>
            <a:endParaRPr lang="en-US" sz="2600" b="1" dirty="0">
              <a:ea typeface="Calibri" panose="020F0502020204030204" pitchFamily="34" charset="0"/>
            </a:endParaRPr>
          </a:p>
          <a:p>
            <a:r>
              <a:rPr lang="en-US" sz="2600" dirty="0">
                <a:latin typeface="+mj-lt"/>
              </a:rPr>
              <a:t>16. Jenn Daley – WRJ Exec </a:t>
            </a:r>
            <a:r>
              <a:rPr lang="en-US" sz="2600">
                <a:latin typeface="+mj-lt"/>
              </a:rPr>
              <a:t>Commitee, </a:t>
            </a:r>
            <a:r>
              <a:rPr lang="en-US" sz="2600" dirty="0">
                <a:latin typeface="+mj-lt"/>
              </a:rPr>
              <a:t>for info on virtual     scavenger hunts. </a:t>
            </a:r>
            <a:r>
              <a:rPr lang="en-US" sz="2600" dirty="0">
                <a:latin typeface="+mj-lt"/>
                <a:hlinkClick r:id="rId4"/>
              </a:rPr>
              <a:t>jdsports27@hotmail.com</a:t>
            </a:r>
            <a:endParaRPr lang="en-US" sz="2600" dirty="0">
              <a:latin typeface="+mj-lt"/>
            </a:endParaRPr>
          </a:p>
          <a:p>
            <a:pPr marL="109728">
              <a:lnSpc>
                <a:spcPct val="107000"/>
              </a:lnSpc>
              <a:buSzPct val="100000"/>
            </a:pPr>
            <a:r>
              <a:rPr lang="en-US" sz="2600" dirty="0">
                <a:latin typeface="+mj-lt"/>
              </a:rPr>
              <a:t>17. Canastajunction.com</a:t>
            </a:r>
          </a:p>
          <a:p>
            <a:pPr marL="109728">
              <a:lnSpc>
                <a:spcPct val="107000"/>
              </a:lnSpc>
              <a:buSzPct val="100000"/>
            </a:pPr>
            <a:r>
              <a:rPr lang="en-US" sz="2600" dirty="0">
                <a:latin typeface="+mj-lt"/>
                <a:ea typeface="Calibri" panose="020F0502020204030204" pitchFamily="34" charset="0"/>
                <a:cs typeface="Times New Roman" panose="02020603050405020304" pitchFamily="18" charset="0"/>
              </a:rPr>
              <a:t>18. TBI Skokie Sisterhood's </a:t>
            </a:r>
            <a:r>
              <a:rPr lang="en-US" sz="2600" dirty="0">
                <a:latin typeface="+mj-lt"/>
                <a:ea typeface="Calibri" panose="020F0502020204030204" pitchFamily="34" charset="0"/>
                <a:cs typeface="Times New Roman" panose="02020603050405020304" pitchFamily="18" charset="0"/>
                <a:hlinkClick r:id="rId5"/>
              </a:rPr>
              <a:t>Judaica Shop catalog:</a:t>
            </a:r>
            <a:r>
              <a:rPr lang="en-US" sz="2600" dirty="0">
                <a:latin typeface="+mj-lt"/>
                <a:ea typeface="Calibri" panose="020F0502020204030204" pitchFamily="34" charset="0"/>
                <a:cs typeface="Times New Roman" panose="02020603050405020304" pitchFamily="18" charset="0"/>
              </a:rPr>
              <a:t> </a:t>
            </a:r>
          </a:p>
          <a:p>
            <a:pPr marL="109728">
              <a:lnSpc>
                <a:spcPct val="107000"/>
              </a:lnSpc>
              <a:buSzPct val="100000"/>
            </a:pPr>
            <a:r>
              <a:rPr lang="en-US" sz="2600" dirty="0">
                <a:latin typeface="+mj-lt"/>
                <a:ea typeface="Calibri" panose="020F0502020204030204" pitchFamily="34" charset="0"/>
                <a:cs typeface="Times New Roman" panose="02020603050405020304" pitchFamily="18" charset="0"/>
              </a:rPr>
              <a:t>19.  Night of mystery  </a:t>
            </a:r>
            <a:r>
              <a:rPr lang="en-US" sz="2600" dirty="0">
                <a:ea typeface="Calibri" panose="020F0502020204030204" pitchFamily="34" charset="0"/>
                <a:cs typeface="Times New Roman" panose="02020603050405020304" pitchFamily="18" charset="0"/>
                <a:hlinkClick r:id="rId6"/>
              </a:rPr>
              <a:t>https://nightofmystery.com</a:t>
            </a:r>
            <a:endParaRPr lang="en-US" sz="2600" dirty="0">
              <a:ea typeface="Calibri" panose="020F0502020204030204" pitchFamily="34" charset="0"/>
              <a:cs typeface="Times New Roman" panose="02020603050405020304" pitchFamily="18" charset="0"/>
            </a:endParaRPr>
          </a:p>
          <a:p>
            <a:pPr marL="109728">
              <a:lnSpc>
                <a:spcPct val="107000"/>
              </a:lnSpc>
              <a:buSzPct val="100000"/>
            </a:pPr>
            <a:r>
              <a:rPr lang="en-US" sz="2600" dirty="0">
                <a:latin typeface="+mj-lt"/>
                <a:cs typeface="Times New Roman" panose="02020603050405020304" pitchFamily="18" charset="0"/>
              </a:rPr>
              <a:t>20. Goldbelly.com for food specialty shops and cross-country delivery</a:t>
            </a:r>
            <a:endParaRPr lang="en-US" sz="2600" dirty="0">
              <a:latin typeface="+mj-lt"/>
            </a:endParaRPr>
          </a:p>
        </p:txBody>
      </p:sp>
    </p:spTree>
    <p:extLst>
      <p:ext uri="{BB962C8B-B14F-4D97-AF65-F5344CB8AC3E}">
        <p14:creationId xmlns:p14="http://schemas.microsoft.com/office/powerpoint/2010/main" val="4264036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Shape 183"/>
        <p:cNvGrpSpPr/>
        <p:nvPr/>
      </p:nvGrpSpPr>
      <p:grpSpPr>
        <a:xfrm>
          <a:off x="0" y="0"/>
          <a:ext cx="0" cy="0"/>
          <a:chOff x="0" y="0"/>
          <a:chExt cx="0" cy="0"/>
        </a:xfrm>
      </p:grpSpPr>
      <p:sp>
        <p:nvSpPr>
          <p:cNvPr id="184" name="Google Shape;184;p12"/>
          <p:cNvSpPr txBox="1"/>
          <p:nvPr/>
        </p:nvSpPr>
        <p:spPr>
          <a:xfrm>
            <a:off x="825500" y="1193800"/>
            <a:ext cx="10190371" cy="4559300"/>
          </a:xfrm>
          <a:prstGeom prst="rect">
            <a:avLst/>
          </a:prstGeom>
          <a:noFill/>
          <a:ln>
            <a:noFill/>
          </a:ln>
        </p:spPr>
        <p:txBody>
          <a:bodyPr spcFirstLastPara="1" wrap="square" lIns="91425" tIns="45700" rIns="91425" bIns="45700" anchor="t" anchorCtr="0">
            <a:normAutofit fontScale="77500" lnSpcReduction="20000"/>
          </a:bodyPr>
          <a:lstStyle/>
          <a:p>
            <a:pPr marL="45720" marR="0" lvl="0" indent="0" algn="l" rtl="0">
              <a:lnSpc>
                <a:spcPct val="90000"/>
              </a:lnSpc>
              <a:spcBef>
                <a:spcPts val="0"/>
              </a:spcBef>
              <a:spcAft>
                <a:spcPts val="0"/>
              </a:spcAft>
              <a:buClr>
                <a:schemeClr val="dk1"/>
              </a:buClr>
              <a:buSzPct val="80000"/>
              <a:buFont typeface="Corbel"/>
              <a:buNone/>
            </a:pPr>
            <a:r>
              <a:rPr lang="en-US" sz="4200" b="1" dirty="0">
                <a:solidFill>
                  <a:schemeClr val="tx1"/>
                </a:solidFill>
                <a:latin typeface="Libre Baskerville"/>
                <a:ea typeface="Libre Baskerville"/>
                <a:cs typeface="Libre Baskerville"/>
                <a:sym typeface="Libre Baskerville"/>
              </a:rPr>
              <a:t>Thank you for attending!</a:t>
            </a:r>
            <a:endParaRPr sz="4200" dirty="0">
              <a:solidFill>
                <a:schemeClr val="tx1"/>
              </a:solidFill>
            </a:endParaRPr>
          </a:p>
          <a:p>
            <a:pPr marL="45720" marR="0" lvl="0" indent="0" algn="l" rtl="0">
              <a:lnSpc>
                <a:spcPct val="90000"/>
              </a:lnSpc>
              <a:spcBef>
                <a:spcPts val="1400"/>
              </a:spcBef>
              <a:spcAft>
                <a:spcPts val="0"/>
              </a:spcAft>
              <a:buClr>
                <a:schemeClr val="dk1"/>
              </a:buClr>
              <a:buSzPct val="80000"/>
              <a:buFont typeface="Corbel"/>
              <a:buNone/>
            </a:pPr>
            <a:endParaRPr sz="4200" b="1" dirty="0">
              <a:solidFill>
                <a:schemeClr val="dk1"/>
              </a:solidFill>
              <a:latin typeface="Corbel"/>
              <a:ea typeface="Corbel"/>
              <a:cs typeface="Corbel"/>
              <a:sym typeface="Corbel"/>
            </a:endParaRPr>
          </a:p>
          <a:p>
            <a:pPr marL="45720" marR="0" lvl="0" indent="0" algn="l" rtl="0">
              <a:lnSpc>
                <a:spcPct val="90000"/>
              </a:lnSpc>
              <a:spcBef>
                <a:spcPts val="1400"/>
              </a:spcBef>
              <a:spcAft>
                <a:spcPts val="0"/>
              </a:spcAft>
              <a:buClr>
                <a:schemeClr val="dk1"/>
              </a:buClr>
              <a:buSzPct val="80000"/>
              <a:buFont typeface="Corbel"/>
              <a:buNone/>
            </a:pPr>
            <a:r>
              <a:rPr lang="en-US" sz="4200" dirty="0">
                <a:solidFill>
                  <a:schemeClr val="dk1"/>
                </a:solidFill>
                <a:sym typeface="Arial"/>
              </a:rPr>
              <a:t>Need to know more?</a:t>
            </a:r>
            <a:br>
              <a:rPr lang="en-US" sz="4200" dirty="0">
                <a:solidFill>
                  <a:schemeClr val="dk1"/>
                </a:solidFill>
                <a:sym typeface="Arial"/>
              </a:rPr>
            </a:br>
            <a:endParaRPr sz="4200" dirty="0">
              <a:solidFill>
                <a:schemeClr val="tx1"/>
              </a:solidFill>
              <a:sym typeface="Arial"/>
            </a:endParaRPr>
          </a:p>
          <a:p>
            <a:pPr marL="45720" marR="0" lvl="0" indent="0" algn="l" rtl="0">
              <a:lnSpc>
                <a:spcPct val="90000"/>
              </a:lnSpc>
              <a:spcBef>
                <a:spcPts val="1400"/>
              </a:spcBef>
              <a:spcAft>
                <a:spcPts val="0"/>
              </a:spcAft>
              <a:buClr>
                <a:schemeClr val="dk1"/>
              </a:buClr>
              <a:buSzPct val="80000"/>
              <a:buFont typeface="Corbel"/>
              <a:buNone/>
            </a:pPr>
            <a:r>
              <a:rPr lang="en-US" sz="3900" u="sng" dirty="0">
                <a:solidFill>
                  <a:schemeClr val="tx1"/>
                </a:solidFill>
                <a:sym typeface="Arial"/>
                <a:hlinkClick r:id="rId3"/>
              </a:rPr>
              <a:t>info@wrj.org</a:t>
            </a:r>
            <a:endParaRPr sz="3900" dirty="0">
              <a:solidFill>
                <a:schemeClr val="tx1"/>
              </a:solidFill>
              <a:sym typeface="Arial"/>
            </a:endParaRPr>
          </a:p>
          <a:p>
            <a:pPr marL="45720" marR="0" lvl="0" indent="0" algn="l" rtl="0">
              <a:lnSpc>
                <a:spcPct val="90000"/>
              </a:lnSpc>
              <a:spcBef>
                <a:spcPts val="1400"/>
              </a:spcBef>
              <a:spcAft>
                <a:spcPts val="0"/>
              </a:spcAft>
              <a:buClr>
                <a:schemeClr val="dk1"/>
              </a:buClr>
              <a:buSzPct val="80000"/>
              <a:buFont typeface="Corbel"/>
              <a:buNone/>
            </a:pPr>
            <a:r>
              <a:rPr lang="en-US" sz="3900" dirty="0">
                <a:solidFill>
                  <a:schemeClr val="tx1"/>
                </a:solidFill>
                <a:sym typeface="Arial"/>
              </a:rPr>
              <a:t>212.650.4050</a:t>
            </a:r>
            <a:endParaRPr sz="3900" dirty="0">
              <a:solidFill>
                <a:schemeClr val="tx1"/>
              </a:solidFill>
            </a:endParaRPr>
          </a:p>
          <a:p>
            <a:pPr marL="45720" marR="0" lvl="0" indent="0" algn="l" rtl="0">
              <a:lnSpc>
                <a:spcPct val="90000"/>
              </a:lnSpc>
              <a:spcBef>
                <a:spcPts val="1400"/>
              </a:spcBef>
              <a:spcAft>
                <a:spcPts val="0"/>
              </a:spcAft>
              <a:buClr>
                <a:schemeClr val="dk1"/>
              </a:buClr>
              <a:buSzPct val="80000"/>
              <a:buFont typeface="Corbel"/>
              <a:buNone/>
            </a:pPr>
            <a:r>
              <a:rPr lang="en-US" sz="3900" u="sng" dirty="0">
                <a:solidFill>
                  <a:schemeClr val="tx1"/>
                </a:solidFill>
                <a:sym typeface="Arial"/>
                <a:hlinkClick r:id="rId4"/>
              </a:rPr>
              <a:t>www.wrj.org</a:t>
            </a:r>
            <a:endParaRPr lang="en-US" sz="3900" u="sng" dirty="0">
              <a:solidFill>
                <a:schemeClr val="tx1"/>
              </a:solidFill>
              <a:sym typeface="Arial"/>
            </a:endParaRPr>
          </a:p>
          <a:p>
            <a:pPr marL="45720" lvl="0">
              <a:lnSpc>
                <a:spcPct val="90000"/>
              </a:lnSpc>
              <a:spcBef>
                <a:spcPts val="1400"/>
              </a:spcBef>
              <a:buClr>
                <a:schemeClr val="dk1"/>
              </a:buClr>
              <a:buSzPct val="80000"/>
            </a:pPr>
            <a:r>
              <a:rPr lang="en-US" sz="3900" u="sng" dirty="0">
                <a:solidFill>
                  <a:schemeClr val="tx1"/>
                </a:solidFill>
              </a:rPr>
              <a:t>Mindy Grinnan, WRJ SE District Treasurer</a:t>
            </a:r>
          </a:p>
          <a:p>
            <a:pPr marL="45720" lvl="0">
              <a:lnSpc>
                <a:spcPct val="90000"/>
              </a:lnSpc>
              <a:spcBef>
                <a:spcPts val="1400"/>
              </a:spcBef>
              <a:buClr>
                <a:schemeClr val="dk1"/>
              </a:buClr>
              <a:buSzPct val="80000"/>
            </a:pPr>
            <a:r>
              <a:rPr lang="en-US" sz="3900" u="sng" dirty="0">
                <a:solidFill>
                  <a:schemeClr val="tx1"/>
                </a:solidFill>
              </a:rPr>
              <a:t>(904) 982-1080 </a:t>
            </a:r>
            <a:r>
              <a:rPr lang="en-US" sz="3900" u="sng" dirty="0">
                <a:solidFill>
                  <a:schemeClr val="tx1"/>
                </a:solidFill>
                <a:hlinkClick r:id="rId5"/>
              </a:rPr>
              <a:t>mindygrinnan@yahoo.com</a:t>
            </a:r>
            <a:r>
              <a:rPr lang="en-US" sz="3900" u="sng" dirty="0">
                <a:solidFill>
                  <a:schemeClr val="tx1"/>
                </a:solidFill>
              </a:rPr>
              <a:t> </a:t>
            </a:r>
          </a:p>
          <a:p>
            <a:pPr marL="45720" marR="0" lvl="0" indent="0" algn="l" rtl="0">
              <a:lnSpc>
                <a:spcPct val="90000"/>
              </a:lnSpc>
              <a:spcBef>
                <a:spcPts val="1400"/>
              </a:spcBef>
              <a:spcAft>
                <a:spcPts val="0"/>
              </a:spcAft>
              <a:buClr>
                <a:schemeClr val="dk1"/>
              </a:buClr>
              <a:buSzPct val="80000"/>
              <a:buFont typeface="Corbel"/>
              <a:buNone/>
            </a:pPr>
            <a:endParaRPr sz="2200" dirty="0">
              <a:solidFill>
                <a:schemeClr val="dk1"/>
              </a:solidFill>
              <a:latin typeface="Corbel"/>
              <a:ea typeface="Corbel"/>
              <a:cs typeface="Corbel"/>
              <a:sym typeface="Corbe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7826" y="1018291"/>
            <a:ext cx="2407881" cy="23677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06;p3" descr="Carrie Obendorfer Simon"/>
          <p:cNvPicPr preferRelativeResize="0"/>
          <p:nvPr/>
        </p:nvPicPr>
        <p:blipFill rotWithShape="1">
          <a:blip r:embed="rId3">
            <a:alphaModFix/>
          </a:blip>
          <a:srcRect/>
          <a:stretch/>
        </p:blipFill>
        <p:spPr>
          <a:xfrm>
            <a:off x="228600" y="1766455"/>
            <a:ext cx="3707400" cy="3886200"/>
          </a:xfrm>
          <a:prstGeom prst="rect">
            <a:avLst/>
          </a:prstGeom>
          <a:noFill/>
          <a:ln>
            <a:noFill/>
          </a:ln>
        </p:spPr>
      </p:pic>
      <p:sp>
        <p:nvSpPr>
          <p:cNvPr id="4" name="TextBox 3"/>
          <p:cNvSpPr txBox="1"/>
          <p:nvPr/>
        </p:nvSpPr>
        <p:spPr>
          <a:xfrm>
            <a:off x="5127170" y="1623076"/>
            <a:ext cx="7064829" cy="5160137"/>
          </a:xfrm>
          <a:prstGeom prst="rect">
            <a:avLst/>
          </a:prstGeom>
          <a:noFill/>
        </p:spPr>
        <p:txBody>
          <a:bodyPr wrap="square" rtlCol="0">
            <a:spAutoFit/>
          </a:bodyPr>
          <a:lstStyle/>
          <a:p>
            <a:pPr marL="571500" lvl="0" indent="-571500">
              <a:buClr>
                <a:srgbClr val="222222"/>
              </a:buClr>
              <a:buSzPts val="3200"/>
              <a:buFont typeface="Wingdings" panose="05000000000000000000" pitchFamily="2" charset="2"/>
              <a:buChar char="v"/>
            </a:pPr>
            <a:r>
              <a:rPr lang="en-US" sz="4000" b="1" dirty="0">
                <a:solidFill>
                  <a:srgbClr val="222222"/>
                </a:solidFill>
                <a:latin typeface="Corbel"/>
                <a:ea typeface="Corbel"/>
                <a:cs typeface="Corbel"/>
                <a:sym typeface="Corbel"/>
              </a:rPr>
              <a:t>In 1919, twenty-four complete scholarships funded for future rabbis. </a:t>
            </a:r>
            <a:endParaRPr lang="en-US" sz="4000" b="1" dirty="0"/>
          </a:p>
          <a:p>
            <a:pPr marL="571500" lvl="0" indent="-571500">
              <a:buClr>
                <a:srgbClr val="222222"/>
              </a:buClr>
              <a:buSzPts val="3200"/>
              <a:buFont typeface="Wingdings" panose="05000000000000000000" pitchFamily="2" charset="2"/>
              <a:buChar char="v"/>
            </a:pPr>
            <a:r>
              <a:rPr lang="en-US" sz="4000" b="1" dirty="0">
                <a:solidFill>
                  <a:srgbClr val="222222"/>
                </a:solidFill>
                <a:latin typeface="Corbel"/>
                <a:ea typeface="Corbel"/>
                <a:cs typeface="Corbel"/>
                <a:sym typeface="Corbel"/>
              </a:rPr>
              <a:t>A campaign to build a dormitory at Hebrew Union College in Cincinnati. When it opened in 1925, the dorm housed 100 students.</a:t>
            </a:r>
            <a:endParaRPr lang="en-US" sz="4000" b="1" dirty="0">
              <a:latin typeface="Corbel"/>
              <a:ea typeface="Corbel"/>
              <a:cs typeface="Corbel"/>
              <a:sym typeface="Corbel"/>
            </a:endParaRPr>
          </a:p>
        </p:txBody>
      </p:sp>
      <p:sp>
        <p:nvSpPr>
          <p:cNvPr id="6" name="TextBox 5"/>
          <p:cNvSpPr txBox="1"/>
          <p:nvPr/>
        </p:nvSpPr>
        <p:spPr>
          <a:xfrm>
            <a:off x="0" y="6172200"/>
            <a:ext cx="6161314" cy="707886"/>
          </a:xfrm>
          <a:prstGeom prst="rect">
            <a:avLst/>
          </a:prstGeom>
          <a:noFill/>
        </p:spPr>
        <p:txBody>
          <a:bodyPr wrap="square" rtlCol="0">
            <a:spAutoFit/>
          </a:bodyPr>
          <a:lstStyle/>
          <a:p>
            <a:pPr lvl="0"/>
            <a:r>
              <a:rPr lang="en-US" sz="2000" b="1" dirty="0">
                <a:latin typeface="Corbel"/>
                <a:ea typeface="Corbel"/>
                <a:cs typeface="Corbel"/>
                <a:sym typeface="Corbel"/>
              </a:rPr>
              <a:t>Carrie O. Simon, founder and President, National Federation of Temple Sisterhoods, 1913-1919</a:t>
            </a:r>
          </a:p>
        </p:txBody>
      </p:sp>
      <p:sp>
        <p:nvSpPr>
          <p:cNvPr id="5" name="TextBox 4"/>
          <p:cNvSpPr txBox="1"/>
          <p:nvPr/>
        </p:nvSpPr>
        <p:spPr>
          <a:xfrm>
            <a:off x="1730829" y="457200"/>
            <a:ext cx="8784771" cy="646331"/>
          </a:xfrm>
          <a:prstGeom prst="rect">
            <a:avLst/>
          </a:prstGeom>
          <a:noFill/>
        </p:spPr>
        <p:txBody>
          <a:bodyPr wrap="square" rtlCol="0">
            <a:spAutoFit/>
          </a:bodyPr>
          <a:lstStyle/>
          <a:p>
            <a:pPr lvl="0"/>
            <a:r>
              <a:rPr lang="en-US" sz="3600" b="1">
                <a:latin typeface="Corbel"/>
                <a:ea typeface="Corbel"/>
                <a:cs typeface="Corbel"/>
                <a:sym typeface="Corbel"/>
              </a:rPr>
              <a:t>WRJ Fundraising In Our Earliest Years</a:t>
            </a:r>
            <a:endParaRPr lang="en-US" sz="3600" dirty="0"/>
          </a:p>
        </p:txBody>
      </p:sp>
    </p:spTree>
    <p:extLst>
      <p:ext uri="{BB962C8B-B14F-4D97-AF65-F5344CB8AC3E}">
        <p14:creationId xmlns:p14="http://schemas.microsoft.com/office/powerpoint/2010/main" val="191101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99534440"/>
              </p:ext>
            </p:extLst>
          </p:nvPr>
        </p:nvGraphicFramePr>
        <p:xfrm>
          <a:off x="522515" y="1620985"/>
          <a:ext cx="11447812" cy="5091541"/>
        </p:xfrm>
        <a:graphic>
          <a:graphicData uri="http://schemas.openxmlformats.org/drawingml/2006/table">
            <a:tbl>
              <a:tblPr firstRow="1" bandRow="1">
                <a:noFill/>
                <a:tableStyleId>{668014A8-B631-4290-93BB-9AC10262803B}</a:tableStyleId>
              </a:tblPr>
              <a:tblGrid>
                <a:gridCol w="11447812">
                  <a:extLst>
                    <a:ext uri="{9D8B030D-6E8A-4147-A177-3AD203B41FA5}">
                      <a16:colId xmlns:a16="http://schemas.microsoft.com/office/drawing/2014/main" val="20000"/>
                    </a:ext>
                  </a:extLst>
                </a:gridCol>
              </a:tblGrid>
              <a:tr h="624789">
                <a:tc>
                  <a:txBody>
                    <a:bodyPr/>
                    <a:lstStyle/>
                    <a:p>
                      <a:pPr marL="457200" marR="0" lvl="0" indent="-400050" algn="l" rtl="0">
                        <a:spcBef>
                          <a:spcPts val="0"/>
                        </a:spcBef>
                        <a:spcAft>
                          <a:spcPts val="0"/>
                        </a:spcAft>
                        <a:buSzPts val="2700"/>
                        <a:buAutoNum type="arabicPeriod"/>
                      </a:pPr>
                      <a:r>
                        <a:rPr lang="en-US" sz="3200" b="1" dirty="0"/>
                        <a:t>Know Your Audience</a:t>
                      </a:r>
                      <a:endParaRPr sz="3200" dirty="0"/>
                    </a:p>
                  </a:txBody>
                  <a:tcPr marL="91450" marR="91450" marT="45725" marB="45725"/>
                </a:tc>
                <a:extLst>
                  <a:ext uri="{0D108BD9-81ED-4DB2-BD59-A6C34878D82A}">
                    <a16:rowId xmlns:a16="http://schemas.microsoft.com/office/drawing/2014/main" val="10000"/>
                  </a:ext>
                </a:extLst>
              </a:tr>
              <a:tr h="624789">
                <a:tc>
                  <a:txBody>
                    <a:bodyPr/>
                    <a:lstStyle/>
                    <a:p>
                      <a:pPr marL="0" lvl="0" indent="0" algn="l" rtl="0">
                        <a:spcBef>
                          <a:spcPts val="0"/>
                        </a:spcBef>
                        <a:spcAft>
                          <a:spcPts val="0"/>
                        </a:spcAft>
                        <a:buNone/>
                      </a:pPr>
                      <a:r>
                        <a:rPr lang="en-US" sz="3200" b="1" dirty="0">
                          <a:latin typeface="Arial"/>
                          <a:ea typeface="Arial"/>
                          <a:cs typeface="Arial"/>
                          <a:sym typeface="Arial"/>
                        </a:rPr>
                        <a:t>2.</a:t>
                      </a:r>
                      <a:r>
                        <a:rPr lang="en-US" sz="3200" b="1" dirty="0"/>
                        <a:t>   Have A Good Chair and Team</a:t>
                      </a:r>
                      <a:endParaRPr sz="3200" b="1" dirty="0"/>
                    </a:p>
                  </a:txBody>
                  <a:tcPr marL="91450" marR="91450" marT="45725" marB="45725"/>
                </a:tc>
                <a:extLst>
                  <a:ext uri="{0D108BD9-81ED-4DB2-BD59-A6C34878D82A}">
                    <a16:rowId xmlns:a16="http://schemas.microsoft.com/office/drawing/2014/main" val="10001"/>
                  </a:ext>
                </a:extLst>
              </a:tr>
              <a:tr h="624789">
                <a:tc>
                  <a:txBody>
                    <a:bodyPr/>
                    <a:lstStyle/>
                    <a:p>
                      <a:pPr marL="0" marR="0" lvl="0" indent="0" algn="l" rtl="0">
                        <a:spcBef>
                          <a:spcPts val="0"/>
                        </a:spcBef>
                        <a:spcAft>
                          <a:spcPts val="0"/>
                        </a:spcAft>
                        <a:buNone/>
                      </a:pPr>
                      <a:r>
                        <a:rPr lang="en-US" sz="3200" b="1" dirty="0">
                          <a:latin typeface="Arial"/>
                          <a:ea typeface="Arial"/>
                          <a:cs typeface="Arial"/>
                          <a:sym typeface="Arial"/>
                        </a:rPr>
                        <a:t>3.  </a:t>
                      </a:r>
                      <a:r>
                        <a:rPr lang="en-US" sz="3200" b="1" dirty="0"/>
                        <a:t>Use Themes</a:t>
                      </a:r>
                      <a:endParaRPr sz="3200" dirty="0"/>
                    </a:p>
                  </a:txBody>
                  <a:tcPr marL="91450" marR="91450" marT="45725" marB="45725"/>
                </a:tc>
                <a:extLst>
                  <a:ext uri="{0D108BD9-81ED-4DB2-BD59-A6C34878D82A}">
                    <a16:rowId xmlns:a16="http://schemas.microsoft.com/office/drawing/2014/main" val="10002"/>
                  </a:ext>
                </a:extLst>
              </a:tr>
              <a:tr h="624789">
                <a:tc>
                  <a:txBody>
                    <a:bodyPr/>
                    <a:lstStyle/>
                    <a:p>
                      <a:pPr marL="0" marR="0" lvl="0" indent="0" algn="l" rtl="0">
                        <a:spcBef>
                          <a:spcPts val="0"/>
                        </a:spcBef>
                        <a:spcAft>
                          <a:spcPts val="0"/>
                        </a:spcAft>
                        <a:buNone/>
                      </a:pPr>
                      <a:r>
                        <a:rPr lang="en-US" sz="3200" b="1" dirty="0">
                          <a:latin typeface="Arial"/>
                          <a:ea typeface="Arial"/>
                          <a:cs typeface="Arial"/>
                          <a:sym typeface="Arial"/>
                        </a:rPr>
                        <a:t>4.  </a:t>
                      </a:r>
                      <a:r>
                        <a:rPr lang="en-US" sz="3200" b="1" dirty="0"/>
                        <a:t>Decide the fundraising strategy </a:t>
                      </a:r>
                      <a:endParaRPr sz="3200" b="1" dirty="0"/>
                    </a:p>
                  </a:txBody>
                  <a:tcPr marL="91450" marR="91450" marT="45725" marB="45725"/>
                </a:tc>
                <a:extLst>
                  <a:ext uri="{0D108BD9-81ED-4DB2-BD59-A6C34878D82A}">
                    <a16:rowId xmlns:a16="http://schemas.microsoft.com/office/drawing/2014/main" val="10003"/>
                  </a:ext>
                </a:extLst>
              </a:tr>
              <a:tr h="718018">
                <a:tc>
                  <a:txBody>
                    <a:bodyPr/>
                    <a:lstStyle/>
                    <a:p>
                      <a:pPr marL="0" lvl="0" indent="0" algn="l" rtl="0">
                        <a:spcBef>
                          <a:spcPts val="0"/>
                        </a:spcBef>
                        <a:spcAft>
                          <a:spcPts val="0"/>
                        </a:spcAft>
                        <a:buNone/>
                      </a:pPr>
                      <a:r>
                        <a:rPr lang="en-US" sz="3200" b="1" dirty="0">
                          <a:latin typeface="Arial"/>
                          <a:ea typeface="Arial"/>
                          <a:cs typeface="Arial"/>
                          <a:sym typeface="Arial"/>
                        </a:rPr>
                        <a:t>5.  </a:t>
                      </a:r>
                      <a:r>
                        <a:rPr lang="en-US" sz="3200" b="1" dirty="0"/>
                        <a:t>Get the Word Out – Word of mouth, Social Media, Think BIG</a:t>
                      </a:r>
                      <a:endParaRPr sz="3200" b="1" dirty="0"/>
                    </a:p>
                  </a:txBody>
                  <a:tcPr marL="91450" marR="91450" marT="45725" marB="45725"/>
                </a:tc>
                <a:extLst>
                  <a:ext uri="{0D108BD9-81ED-4DB2-BD59-A6C34878D82A}">
                    <a16:rowId xmlns:a16="http://schemas.microsoft.com/office/drawing/2014/main" val="10004"/>
                  </a:ext>
                </a:extLst>
              </a:tr>
              <a:tr h="624789">
                <a:tc>
                  <a:txBody>
                    <a:bodyPr/>
                    <a:lstStyle/>
                    <a:p>
                      <a:pPr marL="0" marR="0" lvl="0" indent="0" algn="l" rtl="0">
                        <a:spcBef>
                          <a:spcPts val="0"/>
                        </a:spcBef>
                        <a:spcAft>
                          <a:spcPts val="0"/>
                        </a:spcAft>
                        <a:buNone/>
                      </a:pPr>
                      <a:r>
                        <a:rPr lang="en-US" sz="3200" b="1" dirty="0">
                          <a:latin typeface="Arial"/>
                          <a:ea typeface="Arial"/>
                          <a:cs typeface="Arial"/>
                          <a:sym typeface="Arial"/>
                        </a:rPr>
                        <a:t>6.  </a:t>
                      </a:r>
                      <a:r>
                        <a:rPr lang="en-US" sz="3200" b="1" dirty="0"/>
                        <a:t>Know Your Technology</a:t>
                      </a:r>
                      <a:endParaRPr sz="3200" dirty="0"/>
                    </a:p>
                  </a:txBody>
                  <a:tcPr marL="91450" marR="91450" marT="45725" marB="45725"/>
                </a:tc>
                <a:extLst>
                  <a:ext uri="{0D108BD9-81ED-4DB2-BD59-A6C34878D82A}">
                    <a16:rowId xmlns:a16="http://schemas.microsoft.com/office/drawing/2014/main" val="10005"/>
                  </a:ext>
                </a:extLst>
              </a:tr>
              <a:tr h="624789">
                <a:tc>
                  <a:txBody>
                    <a:bodyPr/>
                    <a:lstStyle/>
                    <a:p>
                      <a:pPr marL="0" lvl="0" indent="0" algn="l" rtl="0">
                        <a:spcBef>
                          <a:spcPts val="0"/>
                        </a:spcBef>
                        <a:spcAft>
                          <a:spcPts val="0"/>
                        </a:spcAft>
                        <a:buNone/>
                      </a:pPr>
                      <a:r>
                        <a:rPr lang="en-US" sz="3200" b="1" dirty="0">
                          <a:latin typeface="Arial"/>
                          <a:ea typeface="Arial"/>
                          <a:cs typeface="Arial"/>
                          <a:sym typeface="Arial"/>
                        </a:rPr>
                        <a:t>7.  </a:t>
                      </a:r>
                      <a:r>
                        <a:rPr lang="en-US" sz="3200" b="1" dirty="0"/>
                        <a:t>Follow-Up with Thank </a:t>
                      </a:r>
                      <a:r>
                        <a:rPr lang="en-US" sz="3200" b="1" dirty="0" err="1"/>
                        <a:t>Yous</a:t>
                      </a:r>
                      <a:endParaRPr sz="3200" b="1" dirty="0"/>
                    </a:p>
                  </a:txBody>
                  <a:tcPr marL="91450" marR="91450" marT="45725" marB="45725"/>
                </a:tc>
                <a:extLst>
                  <a:ext uri="{0D108BD9-81ED-4DB2-BD59-A6C34878D82A}">
                    <a16:rowId xmlns:a16="http://schemas.microsoft.com/office/drawing/2014/main" val="10006"/>
                  </a:ext>
                </a:extLst>
              </a:tr>
              <a:tr h="624789">
                <a:tc>
                  <a:txBody>
                    <a:bodyPr/>
                    <a:lstStyle/>
                    <a:p>
                      <a:pPr marL="0" lvl="0" indent="0" algn="l" rtl="0">
                        <a:spcBef>
                          <a:spcPts val="0"/>
                        </a:spcBef>
                        <a:spcAft>
                          <a:spcPts val="0"/>
                        </a:spcAft>
                        <a:buNone/>
                      </a:pPr>
                      <a:r>
                        <a:rPr lang="en-US" sz="3200" b="1" dirty="0"/>
                        <a:t>8.   Debrief with a post-event review </a:t>
                      </a:r>
                      <a:endParaRPr sz="3200" b="1" dirty="0"/>
                    </a:p>
                  </a:txBody>
                  <a:tcPr marL="91450" marR="91450" marT="45725" marB="45725"/>
                </a:tc>
                <a:extLst>
                  <a:ext uri="{0D108BD9-81ED-4DB2-BD59-A6C34878D82A}">
                    <a16:rowId xmlns:a16="http://schemas.microsoft.com/office/drawing/2014/main" val="10007"/>
                  </a:ext>
                </a:extLst>
              </a:tr>
            </a:tbl>
          </a:graphicData>
        </a:graphic>
      </p:graphicFrame>
      <p:sp>
        <p:nvSpPr>
          <p:cNvPr id="3" name="TextBox 2"/>
          <p:cNvSpPr txBox="1"/>
          <p:nvPr/>
        </p:nvSpPr>
        <p:spPr>
          <a:xfrm>
            <a:off x="3117272" y="477982"/>
            <a:ext cx="6941128" cy="954107"/>
          </a:xfrm>
          <a:prstGeom prst="rect">
            <a:avLst/>
          </a:prstGeom>
          <a:noFill/>
        </p:spPr>
        <p:txBody>
          <a:bodyPr wrap="square" rtlCol="0">
            <a:spAutoFit/>
          </a:bodyPr>
          <a:lstStyle/>
          <a:p>
            <a:r>
              <a:rPr lang="en-US" sz="3200" b="1" dirty="0" err="1"/>
              <a:t>FUNdDraising</a:t>
            </a:r>
            <a:r>
              <a:rPr lang="en-US" sz="3200" b="1" dirty="0"/>
              <a:t> Fundamentals</a:t>
            </a:r>
          </a:p>
          <a:p>
            <a:endParaRPr lang="en-US" sz="2400" dirty="0"/>
          </a:p>
        </p:txBody>
      </p:sp>
    </p:spTree>
    <p:extLst>
      <p:ext uri="{BB962C8B-B14F-4D97-AF65-F5344CB8AC3E}">
        <p14:creationId xmlns:p14="http://schemas.microsoft.com/office/powerpoint/2010/main" val="392316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12832432"/>
              </p:ext>
            </p:extLst>
          </p:nvPr>
        </p:nvGraphicFramePr>
        <p:xfrm>
          <a:off x="43542" y="1894114"/>
          <a:ext cx="12148456" cy="4761534"/>
        </p:xfrm>
        <a:graphic>
          <a:graphicData uri="http://schemas.openxmlformats.org/drawingml/2006/table">
            <a:tbl>
              <a:tblPr firstRow="1" bandRow="1">
                <a:tableStyleId>{668014A8-B631-4290-93BB-9AC10262803B}</a:tableStyleId>
              </a:tblPr>
              <a:tblGrid>
                <a:gridCol w="5922733">
                  <a:extLst>
                    <a:ext uri="{9D8B030D-6E8A-4147-A177-3AD203B41FA5}">
                      <a16:colId xmlns:a16="http://schemas.microsoft.com/office/drawing/2014/main" val="20000"/>
                    </a:ext>
                  </a:extLst>
                </a:gridCol>
                <a:gridCol w="6225723">
                  <a:extLst>
                    <a:ext uri="{9D8B030D-6E8A-4147-A177-3AD203B41FA5}">
                      <a16:colId xmlns:a16="http://schemas.microsoft.com/office/drawing/2014/main" val="20001"/>
                    </a:ext>
                  </a:extLst>
                </a:gridCol>
              </a:tblGrid>
              <a:tr h="1138336">
                <a:tc>
                  <a:txBody>
                    <a:bodyPr/>
                    <a:lstStyle/>
                    <a:p>
                      <a:pPr marL="0" marR="0">
                        <a:lnSpc>
                          <a:spcPct val="107000"/>
                        </a:lnSpc>
                        <a:spcBef>
                          <a:spcPts val="0"/>
                        </a:spcBef>
                        <a:spcAft>
                          <a:spcPts val="0"/>
                        </a:spcAft>
                      </a:pPr>
                      <a:r>
                        <a:rPr lang="en-US" sz="3200" b="1" dirty="0">
                          <a:effectLst/>
                        </a:rPr>
                        <a:t>Silent Auction and Raffles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tc>
                  <a:txBody>
                    <a:bodyPr/>
                    <a:lstStyle/>
                    <a:p>
                      <a:pPr marL="0" marR="0">
                        <a:lnSpc>
                          <a:spcPct val="107000"/>
                        </a:lnSpc>
                        <a:spcBef>
                          <a:spcPts val="0"/>
                        </a:spcBef>
                        <a:spcAft>
                          <a:spcPts val="0"/>
                        </a:spcAft>
                      </a:pPr>
                      <a:r>
                        <a:rPr lang="en-US" sz="3200" b="1">
                          <a:effectLst/>
                        </a:rPr>
                        <a:t>Bingo</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extLst>
                  <a:ext uri="{0D108BD9-81ED-4DB2-BD59-A6C34878D82A}">
                    <a16:rowId xmlns:a16="http://schemas.microsoft.com/office/drawing/2014/main" val="10000"/>
                  </a:ext>
                </a:extLst>
              </a:tr>
              <a:tr h="891319">
                <a:tc>
                  <a:txBody>
                    <a:bodyPr/>
                    <a:lstStyle/>
                    <a:p>
                      <a:pPr marL="0" marR="0">
                        <a:lnSpc>
                          <a:spcPct val="107000"/>
                        </a:lnSpc>
                        <a:spcBef>
                          <a:spcPts val="0"/>
                        </a:spcBef>
                        <a:spcAft>
                          <a:spcPts val="0"/>
                        </a:spcAft>
                      </a:pPr>
                      <a:r>
                        <a:rPr lang="en-US" sz="3200" b="1" dirty="0">
                          <a:effectLst/>
                        </a:rPr>
                        <a:t>Tours to places we can’t travel to- Israel, </a:t>
                      </a:r>
                      <a:r>
                        <a:rPr lang="en-US" sz="3200" b="1" dirty="0" err="1">
                          <a:effectLst/>
                        </a:rPr>
                        <a:t>museums,etc</a:t>
                      </a:r>
                      <a:r>
                        <a:rPr lang="en-US" sz="3200" b="1" dirty="0">
                          <a:effectLst/>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tc>
                  <a:txBody>
                    <a:bodyPr/>
                    <a:lstStyle/>
                    <a:p>
                      <a:pPr marL="0" marR="0">
                        <a:lnSpc>
                          <a:spcPct val="107000"/>
                        </a:lnSpc>
                        <a:spcBef>
                          <a:spcPts val="0"/>
                        </a:spcBef>
                        <a:spcAft>
                          <a:spcPts val="0"/>
                        </a:spcAft>
                      </a:pPr>
                      <a:r>
                        <a:rPr lang="en-US" sz="3200" b="1" dirty="0">
                          <a:effectLst/>
                        </a:rPr>
                        <a:t>Mahjongg, card Tournaments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extLst>
                  <a:ext uri="{0D108BD9-81ED-4DB2-BD59-A6C34878D82A}">
                    <a16:rowId xmlns:a16="http://schemas.microsoft.com/office/drawing/2014/main" val="10001"/>
                  </a:ext>
                </a:extLst>
              </a:tr>
              <a:tr h="1255630">
                <a:tc>
                  <a:txBody>
                    <a:bodyPr/>
                    <a:lstStyle/>
                    <a:p>
                      <a:pPr marL="0" marR="0">
                        <a:lnSpc>
                          <a:spcPct val="107000"/>
                        </a:lnSpc>
                        <a:spcBef>
                          <a:spcPts val="0"/>
                        </a:spcBef>
                        <a:spcAft>
                          <a:spcPts val="0"/>
                        </a:spcAft>
                      </a:pPr>
                      <a:r>
                        <a:rPr lang="en-US" sz="3200" b="1" dirty="0">
                          <a:effectLst/>
                        </a:rPr>
                        <a:t>Instructor-led Craft Projects, </a:t>
                      </a:r>
                    </a:p>
                    <a:p>
                      <a:pPr marL="0" marR="0">
                        <a:lnSpc>
                          <a:spcPct val="107000"/>
                        </a:lnSpc>
                        <a:spcBef>
                          <a:spcPts val="0"/>
                        </a:spcBef>
                        <a:spcAft>
                          <a:spcPts val="0"/>
                        </a:spcAft>
                      </a:pPr>
                      <a:r>
                        <a:rPr lang="en-US" sz="3200" b="1" dirty="0">
                          <a:effectLst/>
                        </a:rPr>
                        <a:t>Sip ‘n Paint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tc>
                  <a:txBody>
                    <a:bodyPr/>
                    <a:lstStyle/>
                    <a:p>
                      <a:pPr marL="0" marR="0">
                        <a:lnSpc>
                          <a:spcPct val="107000"/>
                        </a:lnSpc>
                        <a:spcBef>
                          <a:spcPts val="0"/>
                        </a:spcBef>
                        <a:spcAft>
                          <a:spcPts val="0"/>
                        </a:spcAft>
                      </a:pPr>
                      <a:r>
                        <a:rPr lang="en-US" sz="3200" b="1" dirty="0">
                          <a:effectLst/>
                        </a:rPr>
                        <a:t>Gallery tours, artist talks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extLst>
                  <a:ext uri="{0D108BD9-81ED-4DB2-BD59-A6C34878D82A}">
                    <a16:rowId xmlns:a16="http://schemas.microsoft.com/office/drawing/2014/main" val="10002"/>
                  </a:ext>
                </a:extLst>
              </a:tr>
              <a:tr h="1255630">
                <a:tc>
                  <a:txBody>
                    <a:bodyPr/>
                    <a:lstStyle/>
                    <a:p>
                      <a:pPr marL="0" marR="0">
                        <a:lnSpc>
                          <a:spcPct val="107000"/>
                        </a:lnSpc>
                        <a:spcBef>
                          <a:spcPts val="0"/>
                        </a:spcBef>
                        <a:spcAft>
                          <a:spcPts val="0"/>
                        </a:spcAft>
                      </a:pPr>
                      <a:r>
                        <a:rPr lang="en-US" sz="3200" b="1">
                          <a:effectLst/>
                        </a:rPr>
                        <a:t>Zoom Galas with honorees</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tc>
                  <a:txBody>
                    <a:bodyPr/>
                    <a:lstStyle/>
                    <a:p>
                      <a:pPr marL="0" marR="0">
                        <a:lnSpc>
                          <a:spcPct val="107000"/>
                        </a:lnSpc>
                        <a:spcBef>
                          <a:spcPts val="0"/>
                        </a:spcBef>
                        <a:spcAft>
                          <a:spcPts val="0"/>
                        </a:spcAft>
                      </a:pPr>
                      <a:r>
                        <a:rPr lang="en-US" sz="3200" b="1" dirty="0">
                          <a:effectLst/>
                        </a:rPr>
                        <a:t>Scavenger Hunts, Murder Mystery Night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extLst>
                  <a:ext uri="{0D108BD9-81ED-4DB2-BD59-A6C34878D82A}">
                    <a16:rowId xmlns:a16="http://schemas.microsoft.com/office/drawing/2014/main" val="10003"/>
                  </a:ext>
                </a:extLst>
              </a:tr>
            </a:tbl>
          </a:graphicData>
        </a:graphic>
      </p:graphicFrame>
      <p:sp>
        <p:nvSpPr>
          <p:cNvPr id="5" name="TextBox 4"/>
          <p:cNvSpPr txBox="1"/>
          <p:nvPr/>
        </p:nvSpPr>
        <p:spPr>
          <a:xfrm>
            <a:off x="4509655" y="466348"/>
            <a:ext cx="6296891" cy="461665"/>
          </a:xfrm>
          <a:prstGeom prst="rect">
            <a:avLst/>
          </a:prstGeom>
          <a:noFill/>
        </p:spPr>
        <p:txBody>
          <a:bodyPr wrap="square" rtlCol="0">
            <a:spAutoFit/>
          </a:bodyPr>
          <a:lstStyle/>
          <a:p>
            <a:r>
              <a:rPr lang="en-US" sz="2400" b="1"/>
              <a:t>Virtual Fundraisers</a:t>
            </a:r>
            <a:endParaRPr lang="en-US" sz="2400" dirty="0"/>
          </a:p>
        </p:txBody>
      </p:sp>
    </p:spTree>
    <p:extLst>
      <p:ext uri="{BB962C8B-B14F-4D97-AF65-F5344CB8AC3E}">
        <p14:creationId xmlns:p14="http://schemas.microsoft.com/office/powerpoint/2010/main" val="3501395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9655" y="466348"/>
            <a:ext cx="6296891" cy="646331"/>
          </a:xfrm>
          <a:prstGeom prst="rect">
            <a:avLst/>
          </a:prstGeom>
          <a:noFill/>
        </p:spPr>
        <p:txBody>
          <a:bodyPr wrap="square" rtlCol="0">
            <a:spAutoFit/>
          </a:bodyPr>
          <a:lstStyle/>
          <a:p>
            <a:r>
              <a:rPr lang="en-US" sz="3600" b="1" dirty="0"/>
              <a:t>Virtual Fundraisers</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1850669911"/>
              </p:ext>
            </p:extLst>
          </p:nvPr>
        </p:nvGraphicFramePr>
        <p:xfrm>
          <a:off x="0" y="1760220"/>
          <a:ext cx="12191999" cy="5486415"/>
        </p:xfrm>
        <a:graphic>
          <a:graphicData uri="http://schemas.openxmlformats.org/drawingml/2006/table">
            <a:tbl>
              <a:tblPr firstRow="1" bandRow="1">
                <a:tableStyleId>{668014A8-B631-4290-93BB-9AC10262803B}</a:tableStyleId>
              </a:tblPr>
              <a:tblGrid>
                <a:gridCol w="6030294">
                  <a:extLst>
                    <a:ext uri="{9D8B030D-6E8A-4147-A177-3AD203B41FA5}">
                      <a16:colId xmlns:a16="http://schemas.microsoft.com/office/drawing/2014/main" val="20000"/>
                    </a:ext>
                  </a:extLst>
                </a:gridCol>
                <a:gridCol w="6161705">
                  <a:extLst>
                    <a:ext uri="{9D8B030D-6E8A-4147-A177-3AD203B41FA5}">
                      <a16:colId xmlns:a16="http://schemas.microsoft.com/office/drawing/2014/main" val="20001"/>
                    </a:ext>
                  </a:extLst>
                </a:gridCol>
              </a:tblGrid>
              <a:tr h="1690344">
                <a:tc>
                  <a:txBody>
                    <a:bodyPr/>
                    <a:lstStyle/>
                    <a:p>
                      <a:pPr marL="0" marR="0">
                        <a:lnSpc>
                          <a:spcPct val="107000"/>
                        </a:lnSpc>
                        <a:spcBef>
                          <a:spcPts val="0"/>
                        </a:spcBef>
                        <a:spcAft>
                          <a:spcPts val="0"/>
                        </a:spcAft>
                      </a:pPr>
                      <a:r>
                        <a:rPr lang="en-US" sz="3200" dirty="0">
                          <a:effectLst/>
                        </a:rPr>
                        <a:t>Food deliveries - </a:t>
                      </a:r>
                      <a:r>
                        <a:rPr lang="en-US" sz="3200" dirty="0" err="1">
                          <a:effectLst/>
                        </a:rPr>
                        <a:t>Challahgrams</a:t>
                      </a:r>
                      <a:r>
                        <a:rPr lang="en-US" sz="3200" dirty="0">
                          <a:effectLst/>
                        </a:rPr>
                        <a:t>, Shabbat Dinners, Holiday candy/cookies, </a:t>
                      </a:r>
                    </a:p>
                    <a:p>
                      <a:pPr marL="0" marR="0">
                        <a:lnSpc>
                          <a:spcPct val="107000"/>
                        </a:lnSpc>
                        <a:spcBef>
                          <a:spcPts val="0"/>
                        </a:spcBef>
                        <a:spcAft>
                          <a:spcPts val="0"/>
                        </a:spcAft>
                      </a:pPr>
                      <a:r>
                        <a:rPr lang="en-US" sz="3200" dirty="0">
                          <a:effectLst/>
                        </a:rPr>
                        <a:t>Bagel Brunch-To-Go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tc>
                  <a:txBody>
                    <a:bodyPr/>
                    <a:lstStyle/>
                    <a:p>
                      <a:pPr marL="0" marR="0">
                        <a:lnSpc>
                          <a:spcPct val="107000"/>
                        </a:lnSpc>
                        <a:spcBef>
                          <a:spcPts val="0"/>
                        </a:spcBef>
                        <a:spcAft>
                          <a:spcPts val="0"/>
                        </a:spcAft>
                      </a:pPr>
                      <a:r>
                        <a:rPr lang="en-US" sz="3200" dirty="0">
                          <a:effectLst/>
                        </a:rPr>
                        <a:t>Trivia Contest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extLst>
                  <a:ext uri="{0D108BD9-81ED-4DB2-BD59-A6C34878D82A}">
                    <a16:rowId xmlns:a16="http://schemas.microsoft.com/office/drawing/2014/main" val="10000"/>
                  </a:ext>
                </a:extLst>
              </a:tr>
              <a:tr h="1162131">
                <a:tc>
                  <a:txBody>
                    <a:bodyPr/>
                    <a:lstStyle/>
                    <a:p>
                      <a:pPr marL="0" marR="0">
                        <a:lnSpc>
                          <a:spcPct val="107000"/>
                        </a:lnSpc>
                        <a:spcBef>
                          <a:spcPts val="0"/>
                        </a:spcBef>
                        <a:spcAft>
                          <a:spcPts val="0"/>
                        </a:spcAft>
                      </a:pPr>
                      <a:r>
                        <a:rPr lang="en-US" sz="3200" b="1" dirty="0">
                          <a:effectLst/>
                        </a:rPr>
                        <a:t>Speakers/Performers/Magicians/Comedy</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tc>
                  <a:txBody>
                    <a:bodyPr/>
                    <a:lstStyle/>
                    <a:p>
                      <a:pPr marL="0" marR="0">
                        <a:lnSpc>
                          <a:spcPct val="107000"/>
                        </a:lnSpc>
                        <a:spcBef>
                          <a:spcPts val="0"/>
                        </a:spcBef>
                        <a:spcAft>
                          <a:spcPts val="0"/>
                        </a:spcAft>
                      </a:pPr>
                      <a:r>
                        <a:rPr lang="en-US" sz="3200" b="1" dirty="0">
                          <a:effectLst/>
                        </a:rPr>
                        <a:t>Zoom-a-Thon weekend of programs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extLst>
                  <a:ext uri="{0D108BD9-81ED-4DB2-BD59-A6C34878D82A}">
                    <a16:rowId xmlns:a16="http://schemas.microsoft.com/office/drawing/2014/main" val="10001"/>
                  </a:ext>
                </a:extLst>
              </a:tr>
              <a:tr h="1181459">
                <a:tc>
                  <a:txBody>
                    <a:bodyPr/>
                    <a:lstStyle/>
                    <a:p>
                      <a:pPr marL="0" marR="0">
                        <a:lnSpc>
                          <a:spcPct val="107000"/>
                        </a:lnSpc>
                        <a:spcBef>
                          <a:spcPts val="0"/>
                        </a:spcBef>
                        <a:spcAft>
                          <a:spcPts val="0"/>
                        </a:spcAft>
                      </a:pPr>
                      <a:r>
                        <a:rPr lang="en-US" sz="3200" b="1">
                          <a:effectLst/>
                        </a:rPr>
                        <a:t>Cooking/baking classes, cookie kits</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tc>
                  <a:txBody>
                    <a:bodyPr/>
                    <a:lstStyle/>
                    <a:p>
                      <a:pPr marL="0" marR="0">
                        <a:lnSpc>
                          <a:spcPct val="107000"/>
                        </a:lnSpc>
                        <a:spcBef>
                          <a:spcPts val="0"/>
                        </a:spcBef>
                        <a:spcAft>
                          <a:spcPts val="0"/>
                        </a:spcAft>
                      </a:pPr>
                      <a:r>
                        <a:rPr lang="en-US" sz="3200" b="1" dirty="0">
                          <a:effectLst/>
                        </a:rPr>
                        <a:t>Wine &amp; Cheese Tasting</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extLst>
                  <a:ext uri="{0D108BD9-81ED-4DB2-BD59-A6C34878D82A}">
                    <a16:rowId xmlns:a16="http://schemas.microsoft.com/office/drawing/2014/main" val="10002"/>
                  </a:ext>
                </a:extLst>
              </a:tr>
              <a:tr h="987201">
                <a:tc>
                  <a:txBody>
                    <a:bodyPr/>
                    <a:lstStyle/>
                    <a:p>
                      <a:pPr marL="0" marR="0">
                        <a:lnSpc>
                          <a:spcPct val="107000"/>
                        </a:lnSpc>
                        <a:spcBef>
                          <a:spcPts val="0"/>
                        </a:spcBef>
                        <a:spcAft>
                          <a:spcPts val="0"/>
                        </a:spcAft>
                      </a:pPr>
                      <a:r>
                        <a:rPr lang="en-US" sz="3200" b="1">
                          <a:effectLst/>
                        </a:rPr>
                        <a:t>Virtual Seders</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tc>
                  <a:txBody>
                    <a:bodyPr/>
                    <a:lstStyle/>
                    <a:p>
                      <a:pPr marL="0" marR="0">
                        <a:lnSpc>
                          <a:spcPct val="107000"/>
                        </a:lnSpc>
                        <a:spcBef>
                          <a:spcPts val="0"/>
                        </a:spcBef>
                        <a:spcAft>
                          <a:spcPts val="0"/>
                        </a:spcAft>
                      </a:pPr>
                      <a:r>
                        <a:rPr lang="en-US" sz="3200" b="1" dirty="0">
                          <a:effectLst/>
                        </a:rPr>
                        <a:t>Online Sisterhood Cookbook</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367" marR="91367" marT="45683" marB="45683" anchor="ctr"/>
                </a:tc>
                <a:extLst>
                  <a:ext uri="{0D108BD9-81ED-4DB2-BD59-A6C34878D82A}">
                    <a16:rowId xmlns:a16="http://schemas.microsoft.com/office/drawing/2014/main" val="10003"/>
                  </a:ext>
                </a:extLst>
              </a:tr>
            </a:tbl>
          </a:graphicData>
        </a:graphic>
      </p:graphicFrame>
      <p:sp>
        <p:nvSpPr>
          <p:cNvPr id="4" name="Rectangle 1"/>
          <p:cNvSpPr>
            <a:spLocks noChangeArrowheads="1"/>
          </p:cNvSpPr>
          <p:nvPr/>
        </p:nvSpPr>
        <p:spPr bwMode="auto">
          <a:xfrm>
            <a:off x="1143000" y="2441575"/>
            <a:ext cx="13644690" cy="52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052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6229" y="500743"/>
            <a:ext cx="7010400" cy="769441"/>
          </a:xfrm>
          <a:prstGeom prst="rect">
            <a:avLst/>
          </a:prstGeom>
          <a:noFill/>
        </p:spPr>
        <p:txBody>
          <a:bodyPr wrap="square" rtlCol="0">
            <a:spAutoFit/>
          </a:bodyPr>
          <a:lstStyle/>
          <a:p>
            <a:r>
              <a:rPr lang="en-US" sz="4400" b="1" dirty="0"/>
              <a:t>MURDER MYSTERY</a:t>
            </a:r>
          </a:p>
        </p:txBody>
      </p:sp>
      <p:sp>
        <p:nvSpPr>
          <p:cNvPr id="5" name="Rectangle 4"/>
          <p:cNvSpPr/>
          <p:nvPr/>
        </p:nvSpPr>
        <p:spPr>
          <a:xfrm>
            <a:off x="413658" y="1785257"/>
            <a:ext cx="10602686" cy="4247317"/>
          </a:xfrm>
          <a:prstGeom prst="rect">
            <a:avLst/>
          </a:prstGeom>
        </p:spPr>
        <p:txBody>
          <a:bodyPr wrap="square">
            <a:spAutoFit/>
          </a:bodyPr>
          <a:lstStyle/>
          <a:p>
            <a:endParaRPr lang="en-US" dirty="0"/>
          </a:p>
          <a:p>
            <a:pPr marL="571500" indent="-571500">
              <a:buFont typeface="Wingdings" panose="05000000000000000000" pitchFamily="2" charset="2"/>
              <a:buChar char="v"/>
            </a:pPr>
            <a:r>
              <a:rPr lang="en-US" sz="3200" b="1" dirty="0"/>
              <a:t>NIGHT OF MYSTERY (VIRTUAL OR IN PERSON- DOWNLOADABLE)</a:t>
            </a:r>
          </a:p>
          <a:p>
            <a:endParaRPr lang="en-US" sz="3200" b="1" dirty="0"/>
          </a:p>
          <a:p>
            <a:pPr marL="457200" indent="-457200">
              <a:buFont typeface="Wingdings" panose="05000000000000000000" pitchFamily="2" charset="2"/>
              <a:buChar char="v"/>
            </a:pPr>
            <a:r>
              <a:rPr lang="en-US" sz="3200" b="1" dirty="0"/>
              <a:t>A night of murder and mayhem in the old west!</a:t>
            </a:r>
          </a:p>
          <a:p>
            <a:pPr marL="285750" indent="-285750">
              <a:buFont typeface="Wingdings" panose="05000000000000000000" pitchFamily="2" charset="2"/>
              <a:buChar char="v"/>
            </a:pPr>
            <a:endParaRPr lang="en-US" sz="3200" b="1" dirty="0"/>
          </a:p>
          <a:p>
            <a:pPr marL="457200" indent="-457200">
              <a:buFont typeface="Wingdings" panose="05000000000000000000" pitchFamily="2" charset="2"/>
              <a:buChar char="v"/>
            </a:pPr>
            <a:r>
              <a:rPr lang="en-US" sz="3200" b="1" dirty="0"/>
              <a:t>A roaring 20's night of murder and the mob! </a:t>
            </a:r>
            <a:br>
              <a:rPr lang="en-US" sz="3200" b="1" dirty="0"/>
            </a:br>
            <a:endParaRPr lang="en-US" sz="3200" b="1" dirty="0"/>
          </a:p>
          <a:p>
            <a:pPr marL="457200" indent="-457200">
              <a:buFont typeface="Wingdings" panose="05000000000000000000" pitchFamily="2" charset="2"/>
              <a:buChar char="v"/>
            </a:pPr>
            <a:r>
              <a:rPr lang="en-US" sz="3200" b="1" dirty="0"/>
              <a:t>Trust us, it will be a night you will never forget!!!</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2383254301"/>
              </p:ext>
            </p:extLst>
          </p:nvPr>
        </p:nvGraphicFramePr>
        <p:xfrm>
          <a:off x="98425" y="98425"/>
          <a:ext cx="1125538" cy="608013"/>
        </p:xfrm>
        <a:graphic>
          <a:graphicData uri="http://schemas.openxmlformats.org/presentationml/2006/ole">
            <mc:AlternateContent xmlns:mc="http://schemas.openxmlformats.org/markup-compatibility/2006">
              <mc:Choice xmlns:v="urn:schemas-microsoft-com:vml" Requires="v">
                <p:oleObj spid="_x0000_s1030" name="Packager Shell Object" showAsIcon="1" r:id="rId4" imgW="1125000" imgH="607680" progId="Package">
                  <p:embed/>
                </p:oleObj>
              </mc:Choice>
              <mc:Fallback>
                <p:oleObj name="Packager Shell Object" showAsIcon="1" r:id="rId4" imgW="1125000" imgH="607680" progId="Package">
                  <p:embed/>
                  <p:pic>
                    <p:nvPicPr>
                      <p:cNvPr id="0" name=""/>
                      <p:cNvPicPr/>
                      <p:nvPr/>
                    </p:nvPicPr>
                    <p:blipFill>
                      <a:blip r:embed="rId5"/>
                      <a:stretch>
                        <a:fillRect/>
                      </a:stretch>
                    </p:blipFill>
                    <p:spPr>
                      <a:xfrm>
                        <a:off x="98425" y="98425"/>
                        <a:ext cx="1125538" cy="6080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00315478"/>
              </p:ext>
            </p:extLst>
          </p:nvPr>
        </p:nvGraphicFramePr>
        <p:xfrm>
          <a:off x="98425" y="98425"/>
          <a:ext cx="1125538" cy="608013"/>
        </p:xfrm>
        <a:graphic>
          <a:graphicData uri="http://schemas.openxmlformats.org/presentationml/2006/ole">
            <mc:AlternateContent xmlns:mc="http://schemas.openxmlformats.org/markup-compatibility/2006">
              <mc:Choice xmlns:v="urn:schemas-microsoft-com:vml" Requires="v">
                <p:oleObj spid="_x0000_s1031" name="Packager Shell Object" showAsIcon="1" r:id="rId6" imgW="1125000" imgH="607680" progId="Package">
                  <p:embed/>
                </p:oleObj>
              </mc:Choice>
              <mc:Fallback>
                <p:oleObj name="Packager Shell Object" showAsIcon="1" r:id="rId6" imgW="1125000" imgH="607680" progId="Package">
                  <p:embed/>
                  <p:pic>
                    <p:nvPicPr>
                      <p:cNvPr id="0" name=""/>
                      <p:cNvPicPr/>
                      <p:nvPr/>
                    </p:nvPicPr>
                    <p:blipFill>
                      <a:blip r:embed="rId7"/>
                      <a:stretch>
                        <a:fillRect/>
                      </a:stretch>
                    </p:blipFill>
                    <p:spPr>
                      <a:xfrm>
                        <a:off x="98425" y="98425"/>
                        <a:ext cx="1125538" cy="608013"/>
                      </a:xfrm>
                      <a:prstGeom prst="rect">
                        <a:avLst/>
                      </a:prstGeom>
                    </p:spPr>
                  </p:pic>
                </p:oleObj>
              </mc:Fallback>
            </mc:AlternateContent>
          </a:graphicData>
        </a:graphic>
      </p:graphicFrame>
    </p:spTree>
    <p:extLst>
      <p:ext uri="{BB962C8B-B14F-4D97-AF65-F5344CB8AC3E}">
        <p14:creationId xmlns:p14="http://schemas.microsoft.com/office/powerpoint/2010/main" val="390562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7887" y="596757"/>
            <a:ext cx="7576457" cy="707886"/>
          </a:xfrm>
          <a:prstGeom prst="rect">
            <a:avLst/>
          </a:prstGeom>
          <a:noFill/>
        </p:spPr>
        <p:txBody>
          <a:bodyPr wrap="square" rtlCol="0">
            <a:spAutoFit/>
          </a:bodyPr>
          <a:lstStyle/>
          <a:p>
            <a:r>
              <a:rPr lang="en-US" sz="4000" b="1" dirty="0"/>
              <a:t>LITTLE BLACK DRESS (LBD)</a:t>
            </a:r>
          </a:p>
        </p:txBody>
      </p:sp>
      <p:sp>
        <p:nvSpPr>
          <p:cNvPr id="4" name="TextBox 3"/>
          <p:cNvSpPr txBox="1"/>
          <p:nvPr/>
        </p:nvSpPr>
        <p:spPr>
          <a:xfrm>
            <a:off x="152400" y="1719944"/>
            <a:ext cx="12233869" cy="8771632"/>
          </a:xfrm>
          <a:prstGeom prst="rect">
            <a:avLst/>
          </a:prstGeom>
          <a:noFill/>
        </p:spPr>
        <p:txBody>
          <a:bodyPr wrap="square" rtlCol="0">
            <a:spAutoFit/>
          </a:bodyPr>
          <a:lstStyle/>
          <a:p>
            <a:pPr marL="285750" indent="-285750">
              <a:buFont typeface="Wingdings" panose="05000000000000000000" pitchFamily="2" charset="2"/>
              <a:buChar char="v"/>
            </a:pPr>
            <a:r>
              <a:rPr lang="en-US" sz="2600" b="1" dirty="0"/>
              <a:t>VIRTUAL OR IN PERSON</a:t>
            </a:r>
          </a:p>
          <a:p>
            <a:pPr marL="285750" indent="-285750">
              <a:buFont typeface="Wingdings" panose="05000000000000000000" pitchFamily="2" charset="2"/>
              <a:buChar char="v"/>
            </a:pPr>
            <a:endParaRPr lang="en-US" sz="2600" b="1" dirty="0"/>
          </a:p>
          <a:p>
            <a:pPr marL="285750" indent="-285750">
              <a:buFont typeface="Wingdings" panose="05000000000000000000" pitchFamily="2" charset="2"/>
              <a:buChar char="v"/>
            </a:pPr>
            <a:r>
              <a:rPr lang="en-US" sz="2600" b="1" dirty="0"/>
              <a:t>REGISTRATION ON LINE- CHARGE $36</a:t>
            </a:r>
          </a:p>
          <a:p>
            <a:pPr marL="285750" indent="-285750">
              <a:buFont typeface="Wingdings" panose="05000000000000000000" pitchFamily="2" charset="2"/>
              <a:buChar char="v"/>
            </a:pPr>
            <a:endParaRPr lang="en-US" sz="2600" b="1" dirty="0"/>
          </a:p>
          <a:p>
            <a:pPr marL="285750" indent="-285750">
              <a:buFont typeface="Wingdings" panose="05000000000000000000" pitchFamily="2" charset="2"/>
              <a:buChar char="v"/>
            </a:pPr>
            <a:r>
              <a:rPr lang="en-US" sz="2600" b="1" dirty="0"/>
              <a:t>COCKTAIL PARTY AND EVERYONE WEARS A BLACK DRESS</a:t>
            </a:r>
          </a:p>
          <a:p>
            <a:pPr marL="285750" indent="-285750">
              <a:buFont typeface="Wingdings" panose="05000000000000000000" pitchFamily="2" charset="2"/>
              <a:buChar char="v"/>
            </a:pPr>
            <a:endParaRPr lang="en-US" sz="2600" b="1" dirty="0"/>
          </a:p>
          <a:p>
            <a:pPr marL="285750" indent="-285750">
              <a:buFont typeface="Wingdings" panose="05000000000000000000" pitchFamily="2" charset="2"/>
              <a:buChar char="v"/>
            </a:pPr>
            <a:r>
              <a:rPr lang="en-US" sz="2600" b="1" dirty="0"/>
              <a:t>IF IN PERSON, EVERYONE BRINGS  (Or drop off box) A BLACK DRESS TO DONATE TO A HOMELESS SHELTER </a:t>
            </a:r>
          </a:p>
          <a:p>
            <a:pPr marL="285750" indent="-285750">
              <a:buFont typeface="Wingdings" panose="05000000000000000000" pitchFamily="2" charset="2"/>
              <a:buChar char="v"/>
            </a:pPr>
            <a:endParaRPr lang="en-US" sz="2600" b="1" dirty="0"/>
          </a:p>
          <a:p>
            <a:pPr marL="285750" indent="-285750">
              <a:buFont typeface="Wingdings" panose="05000000000000000000" pitchFamily="2" charset="2"/>
              <a:buChar char="v"/>
            </a:pPr>
            <a:r>
              <a:rPr lang="en-US" sz="2600" b="1" dirty="0"/>
              <a:t>IF NOT IN PERSON, SET UP A Gift REGISTRY LIKE WEDDING REGISTRY ON AMAZON AND CLICK ON ITEMS ON A WISH LIST THAT THEY CAN PURCHASE</a:t>
            </a:r>
          </a:p>
          <a:p>
            <a:pPr marL="285750" indent="-285750">
              <a:buFont typeface="Wingdings" panose="05000000000000000000" pitchFamily="2" charset="2"/>
              <a:buChar char="v"/>
            </a:pPr>
            <a:endParaRPr lang="en-US" sz="2800" dirty="0"/>
          </a:p>
          <a:p>
            <a:pPr marL="285750" indent="-285750">
              <a:buFont typeface="Wingdings" panose="05000000000000000000" pitchFamily="2" charset="2"/>
              <a:buChar char="v"/>
            </a:pPr>
            <a:endParaRPr lang="en-US" sz="2800"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VIRTUAL OR IN PERSON</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73246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9314" y="391886"/>
            <a:ext cx="8316686" cy="1200329"/>
          </a:xfrm>
          <a:prstGeom prst="rect">
            <a:avLst/>
          </a:prstGeom>
          <a:noFill/>
        </p:spPr>
        <p:txBody>
          <a:bodyPr wrap="square" rtlCol="0">
            <a:spAutoFit/>
          </a:bodyPr>
          <a:lstStyle/>
          <a:p>
            <a:r>
              <a:rPr lang="en-US" sz="3600" b="1" dirty="0"/>
              <a:t>Zoom-a-Thon: Building Community, Raising Funds</a:t>
            </a:r>
          </a:p>
        </p:txBody>
      </p:sp>
      <p:sp>
        <p:nvSpPr>
          <p:cNvPr id="3" name="TextBox 2"/>
          <p:cNvSpPr txBox="1"/>
          <p:nvPr/>
        </p:nvSpPr>
        <p:spPr>
          <a:xfrm>
            <a:off x="174172" y="1741715"/>
            <a:ext cx="10711544" cy="5509200"/>
          </a:xfrm>
          <a:prstGeom prst="rect">
            <a:avLst/>
          </a:prstGeom>
          <a:noFill/>
        </p:spPr>
        <p:txBody>
          <a:bodyPr wrap="square" rtlCol="0">
            <a:spAutoFit/>
          </a:bodyPr>
          <a:lstStyle/>
          <a:p>
            <a:pPr marL="457200" indent="-457200">
              <a:buFont typeface="Wingdings" panose="05000000000000000000" pitchFamily="2" charset="2"/>
              <a:buChar char="v"/>
            </a:pPr>
            <a:r>
              <a:rPr lang="en-US" sz="3600" dirty="0"/>
              <a:t> </a:t>
            </a:r>
            <a:r>
              <a:rPr lang="en-US" sz="3600" b="1" dirty="0"/>
              <a:t>full weekend of virtual programming for all ages starting Friday night through Sunday PM</a:t>
            </a:r>
          </a:p>
          <a:p>
            <a:pPr marL="457200" indent="-457200">
              <a:buFont typeface="Wingdings" panose="05000000000000000000" pitchFamily="2" charset="2"/>
              <a:buChar char="v"/>
            </a:pPr>
            <a:r>
              <a:rPr lang="en-US" sz="3600" b="1" dirty="0"/>
              <a:t>sponsorship opportunities</a:t>
            </a:r>
          </a:p>
          <a:p>
            <a:pPr marL="457200" indent="-457200">
              <a:buFont typeface="Wingdings" panose="05000000000000000000" pitchFamily="2" charset="2"/>
              <a:buChar char="v"/>
            </a:pPr>
            <a:r>
              <a:rPr lang="en-US" sz="3600" b="1" dirty="0"/>
              <a:t>option to order </a:t>
            </a:r>
            <a:r>
              <a:rPr lang="en-US" sz="3600" b="1" dirty="0" err="1"/>
              <a:t>shabbat</a:t>
            </a:r>
            <a:r>
              <a:rPr lang="en-US" sz="3600" b="1" dirty="0"/>
              <a:t> meals from a local caterer and pick up Friday afternoon</a:t>
            </a:r>
          </a:p>
          <a:p>
            <a:pPr marL="457200" indent="-457200">
              <a:buFont typeface="Wingdings" panose="05000000000000000000" pitchFamily="2" charset="2"/>
              <a:buChar char="v"/>
            </a:pPr>
            <a:r>
              <a:rPr lang="en-US" sz="3600" b="1" dirty="0"/>
              <a:t>homemade challah baked in our temple kitchen by Rabbi and Administrator</a:t>
            </a:r>
          </a:p>
          <a:p>
            <a:pPr marL="457200" indent="-457200">
              <a:buFont typeface="Wingdings" panose="05000000000000000000" pitchFamily="2" charset="2"/>
              <a:buChar char="v"/>
            </a:pPr>
            <a:r>
              <a:rPr lang="en-US" sz="3600" b="1" dirty="0"/>
              <a:t>102 items on silent auction</a:t>
            </a:r>
          </a:p>
          <a:p>
            <a:pPr marL="457200" indent="-457200">
              <a:buFont typeface="Wingdings" panose="05000000000000000000" pitchFamily="2" charset="2"/>
              <a:buChar char="v"/>
            </a:pPr>
            <a:r>
              <a:rPr lang="en-US" sz="3600" b="1" dirty="0"/>
              <a:t>Over $100,000 raised - Denver, Colorado</a:t>
            </a:r>
          </a:p>
          <a:p>
            <a:pPr marL="457200" indent="-457200">
              <a:buFont typeface="Wingdings" panose="05000000000000000000" pitchFamily="2" charset="2"/>
              <a:buChar char="v"/>
            </a:pPr>
            <a:endParaRPr lang="en-US" sz="2800" dirty="0"/>
          </a:p>
        </p:txBody>
      </p:sp>
    </p:spTree>
    <p:extLst>
      <p:ext uri="{BB962C8B-B14F-4D97-AF65-F5344CB8AC3E}">
        <p14:creationId xmlns:p14="http://schemas.microsoft.com/office/powerpoint/2010/main" val="374700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0571" y="1"/>
            <a:ext cx="7783286" cy="1323439"/>
          </a:xfrm>
          <a:prstGeom prst="rect">
            <a:avLst/>
          </a:prstGeom>
          <a:noFill/>
        </p:spPr>
        <p:txBody>
          <a:bodyPr wrap="square" rtlCol="0">
            <a:spAutoFit/>
          </a:bodyPr>
          <a:lstStyle/>
          <a:p>
            <a:r>
              <a:rPr lang="en-US" sz="4000" b="1" dirty="0" err="1"/>
              <a:t>Mah</a:t>
            </a:r>
            <a:r>
              <a:rPr lang="en-US" sz="4000" b="1" dirty="0"/>
              <a:t> Jong Virtual Fundraiser Jacksonville, Florida  </a:t>
            </a:r>
          </a:p>
        </p:txBody>
      </p:sp>
      <p:sp>
        <p:nvSpPr>
          <p:cNvPr id="3" name="TextBox 2"/>
          <p:cNvSpPr txBox="1"/>
          <p:nvPr/>
        </p:nvSpPr>
        <p:spPr>
          <a:xfrm>
            <a:off x="413657" y="1828801"/>
            <a:ext cx="11081657" cy="5078313"/>
          </a:xfrm>
          <a:prstGeom prst="rect">
            <a:avLst/>
          </a:prstGeom>
          <a:noFill/>
        </p:spPr>
        <p:txBody>
          <a:bodyPr wrap="square" rtlCol="0">
            <a:spAutoFit/>
          </a:bodyPr>
          <a:lstStyle/>
          <a:p>
            <a:pPr marL="285750" indent="-285750">
              <a:buFont typeface="Wingdings" panose="05000000000000000000" pitchFamily="2" charset="2"/>
              <a:buChar char="v"/>
            </a:pPr>
            <a:r>
              <a:rPr lang="en-US" sz="3600" b="1" dirty="0"/>
              <a:t>Flyer sent out inviting people to register in groups or as individuals (in person or virtual)</a:t>
            </a:r>
          </a:p>
          <a:p>
            <a:pPr marL="285750" indent="-285750">
              <a:buFont typeface="Wingdings" panose="05000000000000000000" pitchFamily="2" charset="2"/>
              <a:buChar char="v"/>
            </a:pPr>
            <a:r>
              <a:rPr lang="en-US" sz="3600" b="1" dirty="0"/>
              <a:t>Rules and Game instructions sent in advance </a:t>
            </a:r>
          </a:p>
          <a:p>
            <a:pPr marL="285750" indent="-285750">
              <a:buFont typeface="Wingdings" panose="05000000000000000000" pitchFamily="2" charset="2"/>
              <a:buChar char="v"/>
            </a:pPr>
            <a:r>
              <a:rPr lang="en-US" sz="3600" b="1" dirty="0"/>
              <a:t>Instructions on how to join Realmahjongg.com in advance of game sent</a:t>
            </a:r>
          </a:p>
          <a:p>
            <a:pPr marL="285750" indent="-285750">
              <a:buFont typeface="Wingdings" panose="05000000000000000000" pitchFamily="2" charset="2"/>
              <a:buChar char="v"/>
            </a:pPr>
            <a:r>
              <a:rPr lang="en-US" sz="3600" b="1" dirty="0"/>
              <a:t>Entry fee was $20 and held a 50/50 raffle</a:t>
            </a:r>
          </a:p>
          <a:p>
            <a:pPr marL="285750" indent="-285750">
              <a:buFont typeface="Wingdings" panose="05000000000000000000" pitchFamily="2" charset="2"/>
              <a:buChar char="v"/>
            </a:pPr>
            <a:r>
              <a:rPr lang="en-US" sz="3600" b="1" dirty="0"/>
              <a:t>Kickoff time/ ending time to send in score sheet </a:t>
            </a:r>
          </a:p>
          <a:p>
            <a:pPr marL="285750" indent="-285750">
              <a:buFont typeface="Wingdings" panose="05000000000000000000" pitchFamily="2" charset="2"/>
              <a:buChar char="v"/>
            </a:pPr>
            <a:r>
              <a:rPr lang="en-US" sz="3600" b="1" dirty="0"/>
              <a:t>Prizes $100 and $200 (as an example)</a:t>
            </a:r>
          </a:p>
          <a:p>
            <a:pPr marL="285750" indent="-285750">
              <a:buFont typeface="Wingdings" panose="05000000000000000000" pitchFamily="2" charset="2"/>
              <a:buChar char="v"/>
            </a:pPr>
            <a:r>
              <a:rPr lang="en-US" sz="3600" b="1" dirty="0"/>
              <a:t>Over $1000 raised and only prizes purchased</a:t>
            </a:r>
          </a:p>
        </p:txBody>
      </p:sp>
    </p:spTree>
    <p:extLst>
      <p:ext uri="{BB962C8B-B14F-4D97-AF65-F5344CB8AC3E}">
        <p14:creationId xmlns:p14="http://schemas.microsoft.com/office/powerpoint/2010/main" val="4074165670"/>
      </p:ext>
    </p:extLst>
  </p:cSld>
  <p:clrMapOvr>
    <a:masterClrMapping/>
  </p:clrMapOvr>
</p:sld>
</file>

<file path=ppt/theme/theme1.xml><?xml version="1.0" encoding="utf-8"?>
<a:theme xmlns:a="http://schemas.openxmlformats.org/drawingml/2006/main" name="Basis">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TotalTime>
  <Words>1170</Words>
  <Application>Microsoft Office PowerPoint</Application>
  <PresentationFormat>Widescreen</PresentationFormat>
  <Paragraphs>148</Paragraphs>
  <Slides>16</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Wingdings</vt:lpstr>
      <vt:lpstr>Libre Baskerville</vt:lpstr>
      <vt:lpstr>Corbel</vt:lpstr>
      <vt:lpstr>Basis</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FUNDRAISING NOW</dc:title>
  <dc:creator>Friedlander, Megan</dc:creator>
  <cp:lastModifiedBy>Mindy Grinnan</cp:lastModifiedBy>
  <cp:revision>52</cp:revision>
  <dcterms:created xsi:type="dcterms:W3CDTF">2020-01-14T16:19:33Z</dcterms:created>
  <dcterms:modified xsi:type="dcterms:W3CDTF">2021-10-18T19:45:58Z</dcterms:modified>
</cp:coreProperties>
</file>