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5" r:id="rId3"/>
  </p:sldMasterIdLst>
  <p:sldIdLst>
    <p:sldId id="256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3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293" y="67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16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B731-B1DA-4A82-BE44-7EC00FBC703D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B7A5-6E2E-486A-9AE2-580972596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1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B731-B1DA-4A82-BE44-7EC00FBC703D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B7A5-6E2E-486A-9AE2-580972596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5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rectangle&#10;&#10;Description automatically generated">
            <a:extLst>
              <a:ext uri="{FF2B5EF4-FFF2-40B4-BE49-F238E27FC236}">
                <a16:creationId xmlns="" xmlns:a16="http://schemas.microsoft.com/office/drawing/2014/main" id="{172D42DD-1E22-054A-994C-C743234A4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1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38A8BE3-821F-3940-B319-F4346F092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7E2571-E403-4541-AE65-CDBFD7345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4ABFC6-86BE-BC48-B749-C71FEF201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E6E0E-4616-EB45-887F-3F159EDFCF9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69D637-B677-C245-B0AF-4D99DA5EC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C3036F-B431-314A-8446-C31154EEC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7DB1-BB69-9843-9A5A-29B32F7BF7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="" xmlns:a16="http://schemas.microsoft.com/office/drawing/2014/main" id="{5D4B1E58-08C3-4E4A-A046-7B4C3473F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F1AAFE1-DF68-614F-82B2-4EFDC3901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1253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monitor&#10;&#10;Description automatically generated">
            <a:extLst>
              <a:ext uri="{FF2B5EF4-FFF2-40B4-BE49-F238E27FC236}">
                <a16:creationId xmlns="" xmlns:a16="http://schemas.microsoft.com/office/drawing/2014/main" id="{F1F6D29C-89CD-7A40-BFE4-ACCD7CBE5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8702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.schiffer.sim@gmail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Accountability in Leadership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b="1" dirty="0">
                <a:solidFill>
                  <a:srgbClr val="7030A0"/>
                </a:solidFill>
              </a:rPr>
              <a:t>WRJ Southeast Convention March 17-19, 2023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Karen Sim, WRJ Fist Vice President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B980DD-25C5-75C8-C065-A1879A36326B}"/>
              </a:ext>
            </a:extLst>
          </p:cNvPr>
          <p:cNvSpPr txBox="1"/>
          <p:nvPr/>
        </p:nvSpPr>
        <p:spPr>
          <a:xfrm>
            <a:off x="6971733" y="6328322"/>
            <a:ext cx="3814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EAD0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KAREN SIM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76D822-E4BD-1DC0-150C-8A81659B3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" r="4"/>
          <a:stretch/>
        </p:blipFill>
        <p:spPr>
          <a:xfrm>
            <a:off x="10844166" y="5504986"/>
            <a:ext cx="1221039" cy="1221129"/>
          </a:xfrm>
          <a:prstGeom prst="rect">
            <a:avLst/>
          </a:prstGeom>
          <a:ln w="114300">
            <a:solidFill>
              <a:srgbClr val="3A0059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66594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												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	Accountable to our Community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b="1" dirty="0">
                <a:solidFill>
                  <a:srgbClr val="7030A0"/>
                </a:solidFill>
                <a:latin typeface="+mn-lt"/>
              </a:rPr>
              <a:t/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endParaRPr lang="en-US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3200" b="1" dirty="0"/>
              <a:t>Nurture environment where people feel: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</a:p>
        </p:txBody>
      </p:sp>
      <p:sp>
        <p:nvSpPr>
          <p:cNvPr id="4" name="AutoShape 2" descr="data:image/jpg;base64,%20/9j/4AAQSkZJRgABAQEAYABgAAD/2wBDAAUDBAQEAwUEBAQFBQUGBwwIBwcHBw8LCwkMEQ8SEhEPERETFhwXExQaFRERGCEYGh0dHx8fExciJCIeJBweHx7/2wBDAQUFBQcGBw4ICA4eFBEUHh4eHh4eHh4eHh4eHh4eHh4eHh4eHh4eHh4eHh4eHh4eHh4eHh4eHh4eHh4eHh4eHh7/wAARCADiAO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door64/Z/wDg78OfFPwe0PX9e8O/a9SuvtHnTfbbhN224kRflSQKMKoHA7V9bjMZDCQU5p2vbQ+gnNQV2fI9FfeH/DP/AMIs/wDIpf8AlRuv/jtWYP2e/g+w+bwhn/uJXf8A8drzlxBhn9mX4f5mX1mB8DUV9/8A/DO/wd/6E/8A8qV3/wDHaRv2ePg6B/yKH/lSu/8A47T/ALew/wDK/wAP8xfW4dmfANFfecn7P3whB48Jf+VG6/8AjtLH+z78ISefCQ/8GV1/8dqf9YMN/LL7l/mP6zA+C6K+/wBf2d/g6R/yJ/8A5Urv/wCO0H9nf4O4/wCRP/8AKld//Har+3sP/K/w/wAxfWodmfAFFfe037PfwhVuPCOB/wBhG7/+O0xf2ffhET/yKP8A5Ubr/wCO1P8ArBhv5Zfcv8x/WYdj4Mor7+i/Z4+DzLk+D/8AypXf/wAdp3/DO/wd/wChP/8AKld//Har+3sP/K/w/wAxfW4dmfn/AEV98XH7PfwfX7vhDH/cSu//AI7UP/DP3wi/6FL/AMqN1/8AHal8QYb+WX3L/Mf1mHY+DaK++4f2efg8w58IZ/7iV3/8dqT/AIZ3+Dv/AEJ//lSu/wD47Vf29h/5Zfh/mL63Dsz4Aor74uP2e/g+o+Xwjj/uJXf/AMdqv/wz/wDCPP8AyKX/AJUbr/47UviDDfyy/D/Mf1qHY+D6K++YP2evg+w+bwhn/uJXf/x2pf8Ahnj4O/8AQn/+VK7/APjtUs/w/wDLL8P8xfW4dmfANFffM/7PXwfUfL4Rx/3Erv8A+O1VPwA+Ef8A0KX/AJUbr/47SfEGGX2Zfh/mCxUH0PhCivvW3/Z8+ELD5vCP/lRuv/jtTf8ADPPwf/6FD/ypXf8A8doWf4d/Zl+H+YfWodj4Eor7zuf2fvhEn3fCOP8AuJXX/wAdr4MruwWYU8Zzcielt/P5mtOqqmwUUUV3GgV96fsrf8m/eGf+3r/0rmr4Lr7z/ZX/AOTf/DX/AG9f+lc1eHxB/u0f8S/JnPifhR6Znmrdr0ql3q3aHjivj47nE9i3SP8AdNFI/wB2tTMoyffNOi+8KbIfmNLCfmFZGhfT7tOPSmx/dpT0rUzKc/3qjTrUk/3u9MTqKye5aL0P3BTzTIfu0+tVsQypddarDrVm661XHWsnuWi3b/dqaorf7tS1a2IZVu+lVR1qzd1VHWoluUi7bfdqaobb7tTVcdiXuQXR+WqJ61cu+lUj1qJPUpFu06VPUFp92p6pbCZUu+tfl5X6g3fWvy+r6Th3er8v1O3C9Qooor6Y6wr7z/ZX/wCTf/DX/b1/6VzV8GV95fssH/jH/wANf9vX/pXNXh8Qf7tH/F+jOfE/Cj0qrlp0qlnmrdoa+PjucTLgpr/dNGaSQ/Ka0IKUn3jTovvCo5D8xp0R+asupZoJ92lJ4pqfdpT0rUgpz/fpiHkUs5+emRnmsnuWaMJ+WnmoofuCnmtVsQyrdHmq4PNTXR+aq4PNZPctF+D7tS1Bb/dqXNaLYhla761WB5qe761WB5rN7lIvW33alqG3+5UtWtiWV7uqR61bvDVMnmoluUti7a/dqc1Xtj8tTE1S2JZUuz81fl/X6e3J+avzCr6Thzer8v1O7C7MKKKK+nOoK+8P2WT/AMWA8Nf9vX/pXNXwfX3d+y3/AMkB8Nf9vX/pVNXh8Qf7svX9Gc+J+FHpJOD1q3ZsCBggj2rgPGmoSRa5BazTSw2nklsoSPm9SfSl8I6xodtqNvHY68Ln7SxUxFyQW9RXxvMkznVKUouR6VmmyH5TSA1W1W9hsNOuL24JEUCF3wMnArUwIpD8xp0R+avFdW+JWsajq0dtpazWUbZdy9sfkQDgkmun+Ffjptd1KfRb+SKW7iXzIpY2BEiDrnHQis7GnK7XPUk+6KUn5aYn3RniuR+J3xG8PfD+xt5tZeaW4umK29rbrulkx1OOw961SbMmdJOfmpkfWvI/Dvx+8J6x4gt9IvLHUNJluWCQPcKpRnPYkdK9aQ/NWcotPUtM0ofuCnVFCfkFPJq1sQVbo/NUAPNSXTfNUCtzWb3LRoW5+WpTUNuflp+atbEMq3bc9arg81LdN81c1478UWPg/wAK32v35yltGSqd3fsorN7lpHUpdW0ciQyTxJI/3ULAE/QVazXy9ovhjV/FVuvirVPHC2mo3bedJaE8W4blEByNpxiuz+Afjq8n1i98F6w7zXNuztFNvLjIOCuTz71MKycuU1qYaUI8x7FeHmqeeasXZ571yvjLxho3hWCOTVJJC8v+riiQs7e+B2qpMzir7HX233KlJrgfBXxO8O+ItT/syET2ty3+rEwA3+3sa7xjxVRaaJaaepTufv1+YtfpvcN81fmRX0vDn/L35fqdmG6hRRRX051BX3Z+y2yj4B+G97BVH2rLHsPtU1fCdfSXwvjvPD/wT0rxNputzETSTLfWUjgpHH58i5VevYE+5NeDxE7YVf4v0ZnVhzI93128i1a6aDSbWG5mUBRJM+0Y7n6Vk+CNPuLnxbHNDLELWwd1uIWjAkjfHTPoa5LSr6PT1S6utZvIGuYSVWCDeB/dbPejTrmRdfmkt/GSaXcTmItfXACJJgdGBBGT718JRvKav1LqqVKk7H0Durz74o61fQ6lZ6Pa3MNpA8ZmuJpThducdaj8A/ECPUtM1oardWM0+i5aS4tZAY54/wCFwO2elcVf+MpfEFxcahNpyKsURjDSxErFzxnIz+lelUhNQlJdDz8PBVJpM3dTk0h9NksJtWTVVmHlyxPjKOeVI7gVF8HPCul+HLjUfE0dg1rczEwQxl9yAZ5IB6ZPvWLpF3Jruoy2D6hpl0jxq7fZyMLj3459q3bzUdXtdQXRfs5n0uBVZp0XPlZHCttHA9zXJScpt+Sud9WmorlWzf3HpaeJYkTyZyryc5dMY+lfOnxF8vWv2mJW1W6aSC00dJLGKKPe0TH0XufeurN2LcLNdaPDBaQs8pnMrhVz3znBrm9H8NeEfGetXHxI0PVr241KKMxXFkZgDHjjeAOcY5HanSqTnCX9bk1sNClWhYZ8V9F0rXvDkYVrixmgnhlhlMKrsKn5tpAzuPpXep4k8YWWlpqD2E/2KCJczThQCoH3ioOf0ri7/QdQudd0O61Br29tLed2kilnOHXHykHtg4rqPEOpQR6Ff2pbVbVVtJFMRfzEkJB+8zDOc+lcim2l7x0ToRm3Kx2WheOotW0hJ1kihIALuj8H6ZrRsvFNrHMnm3vmxu+xgxBK+hGK+avhVq2s2OkyWN3pplncrLDFO2xnjHcV32pPc6taravbQaQ08ySReXJuY+v4flWvNOO7MoYaEqVz199bjlnk/dqkaHG4vy3uBVlLuA2rXQkBiVSxI7ADmvLb22upLdbT+1rFnCMrMFdWU/wlfU10Hwns79fClxb6xM07yTOpyeMYwcU6c5N6mGIwvsopnH+JfEHibV9PvtdtfEC6Np0Id4QJwrui+ig8fj+Vcjovir4y+KfDx8R6TqYbTYcrGFk2SzherAYwfzGaqftC3lxpPgu90ZdMsLaKaQxxGKMB8dyTnOce1bPhm50m18F6faLFfw+baQruiuPk4GcqOnPpUqcow5r7s6YYaFSpypbI7P4K/FC48Vk6TrWwX6KfLlA2+ZjqGHZqb+09p9/qHw6DWMRlMF1HJKoUk7ARkgCvBbO/m8N/G2zk02V2t57hJBkjIDHBzj1r6K+KPxF07w7DPpqLG93JF8zyLujhDfxMP4sDnHeuiOqT7nBUh7ObXY55tQubnT7aWS102/0uWJHLYQRsoHBYjnI9P1rz34Dx6lq37QF1cWNuIrKB3uXkQFVER4AwetZ8epeHZbKW10mRpr9m/cSNGQHUnLMQOEwMnkcV1Pwg1yy8CX93cJaxTx3QCyzO7B2A/uknAHtj8amnRdNty+R04iv7WCUT6Vu25rx3xLoUet+KNRn1w6kHlnNtYrCnyRRKPvZ5HPXmvRfD3ibSvFFg19pM/mRo2yQEYKN6VxvxEie11I6hca5Ppts8e1NrEKTjnp0NTiG+XQywSj7S0jybxB4fTwvNYeJNA1PUZJLe+jjaKeHBJLYyOmRX1ZBI0lrFI4wzIrMPcivKPB9jd65oyyTSlkBzBcTjeceoUHP61saBruoab4ofQtU1Jb6FgFjbZtaM4yM8knPvWdCvbSReKo3fNE7Oc/Ma/Myv0vmPzmvzQr7Hhv8A5e/L9SMN1CiiivpzqCvo74K/2R/wriykk0s3EiwXK3UjMcAeZJtYZ4BGQK+ca+rf2d/DN7rfwu06K7kj/sm4E6skZ2uf37g5IGeua+f4kcVho823MvyZcXZO29jlZPGUGkR2trp11KbSVFA+0xCTyzjpWH4V+Ifh++0bUNE8R20tpqU90ZU1Bj5kTMpIVWXqq49K9B8e/DTS/Ciyajb6iJ0UkfZbtwm7jgI3976184+ItLura/lcQlkOHJXDYJ65xXj1MJhYpTpPzPn1i8VP3Kq2+49V8L69BZ2HidYbuCZbu3h3JHHsyRIQV9xiobLxbqFvczG3ORJFtlic5V17flXlWjapIs622fkK7Wx1ODnmu48L6Nc+IvEVpZ2sxgj5aebdgonfHvWFVxSfNsfSZPUhHDN266nsuiL4R1Dws2oWssVnfYU3EEedyk8MQPf1q7Com0W5tdJuruFJ8Z/fsS2Oma5i+h0Tw/GdN0Sxv9Vv5V5W3Vppcer9cCrnw41+S31i50nVtNazu4493lXUfzKG6Ng964sLXp6qN7PucGP5pN8j93t5mY1hr8ktxY38iXFhKm2Qkt8i/TpmvSPgDovh3wprFwtlp0bT3FqwWSRtxbvtyeg9qkkt0nsZ4EkTbMuHA71Bots2jJbzQKrC3Hyru4OB0rsUFFNR6nnSqSm05O5v+N9Vk0BIV1TTorWKaUG3WPHmSKTjb1JUgnrnpXCeIbdmW7jvtTnnR0I+dw4jB/hX1OKjv7jXPiR4nS8zFKltGYlgjjLqr9OFOcY65NO+ImgeItG8NzTy6PcC3jT5pETdx68fdrKVODmnKxrHEVIxaXUh0KDQ/GF1Fao01vdWtmY0kY4IQcDaR93HeqZ+w+FbOK+mvGljWRwlxdzbQ+3uC3OOMADOa4DwhrFvo+qRajqU80VrFG7TeWeXUr93PbJwKpfDWxvPiR4+fXPEUh/sixzM6SHEMKD7sYHQDHYVMsHGU3J7BHFTUUj0fxB8SbfT9J/t1tBijjaJWt3V2BkZugwenqavfAv41Wcuj3OneJ8wagvm3MU5OIpeMhCT908YHY14p8YvF58ceLILHR0VdKtJBbWEKjaHJONx+p/Svqv4e+F9C8D+ALfRL6G1eV4A+ou6BjK7dc+3OKKeHjCF5blYjFSrSXLsj5b8d6r4h8YapfeKtbSSGNm2rBFGNqj+AYz6dTXcxaL4u0X4Z6TYabqEbTXLbjCXAZVbnaO4rc8V6TpXgi3u7q3Q3OgiZZrfySHcZblBnjg9KfZXd1qc58Sa+yadYbNsEDvhYIf7oPGXbu34CqlRjOS/lKoYhUotvfZGZ4K8C+HrS2lvtclkvb+ThrkyNhD6R/Q96y/jKslpFNfXVxLdNJEkULnBYhRxu9TXU2Or6XqVwzWt1C1nF90q42A9l/8Ardax/iraX2qeGfs+k6bJqMm9fLSGNzIjZ/hycn6bfxrZ046HIqkrs5/SLOTTfD+mw3GJZjahpdgG4AnIUj09fWsvxFrXnTW9hBvQscyFhjgVvJ8M/iTougyatqXh2+jhC72JkR5FXHVlDFh75HFecCaabxPmYFSEyA3Brmlac273sdEJNQR9Cfs66xFpXg3xTqVwSY4LhNqjnJ24AH410Wsyyar4aubnxdfJ5UwZYYIgEEfHOO5I9a4P4e6HNb/Ca58THX9MtkF6btLG4z++2cL05Jz2wR7is2x8TSW17DqetzJfySBhHJkhQjc4TJC4z7fnUVaMpKyPQwcafxzfU70afoEGlmO0TUrKSaONElhkYHYo6gD1pnhHQ9UuPjLDJJqjSWEVmk7ee+ZJivAAHt3zUPh7UdY1W0hu/s0ltbqWVvNRdyKD1zjoR2rufC+kWd1r8HiKQSxXNuhigCPgMhHO8d81hS5pzcZ9C8XyRp80fv7nbTP8xr81a/SW4BVueh6V+bVfV8Of8vfl+py4XqFFFFfTnUFfYH7Ps8dr8EdIuGmmj2JdOTGccC4lPWvj+vb/AAx4kl0j4KWGnxHdLeLcRoN2Co818mvMza3sNe/6M5MbfkVu5WvtQ1j4n/FGLTZb6ZLDzCcb/miiXqQOm4+tdB8UPhbb6Bpf9s+Gry7nZDumgndWYr3ZT1/CuI+AkcN14o1iW786ZUtQu2Jirkk9ARXtNvpug/Zrb/iQSyPb7gGkd/ut1zuHGPevgq1Vxqb7HRh6EZ0r23PlXWxHaalDfWoURy53KOgPevR/h3qjWGg32pR4LnMYPsB/jVPQvBGia9qepQ6xqtxpIS+Zba2jh3PKpPDDIwqj1PWty8+GXjLRdJupLCXTtY0iRm8qS0uF34xzmM8g/TNdeJheik3ucmHrOEpxjset/DDTL3R7OyupNR05Jr+Pz7ppnxJyPlX6VzPj3+0f+E5s9Tu5LVbq5050zatlTtkwD+VYnhDx74dvtKSz16aa31GDbAzxHGQvTPpT/BSXnjf4hNcWNlcSaNYs1srx/M23qzfUnHtXlxpzi3oejVnTlTST3L2k6peRahJE105C9CTwaedb1GNLsTOEaNd8YQn5qu+JvCl/4emXUpEZrCeYxq7YLRMP4XxkA1zvie5hW1JjfEjQOhHoeuc17idz59qx7F8P4bjR9Dt9J0looJXQXN7eP96SR/mOPauxlvpYJ4be8vkmjnXYdxwrE9vSvMLC60zSLbTBqK3l2fsC8xy/uyCvVueeasT3ljNoJtPs/wDZ9p5ykTOxJds8EFgDivnak5KTk3fU+hp0IypKyseUftG+EZNA1OS0s7crBqDq1qg9S2Cv51k/FqceBfCWl/DnR5gl1Nbi51uZOGZ2HCZ9Mdq99+IknhvxND4a027maW7XUI2tQmTI4UfN07epr5f+NGka1c/FvXbXT9P1PUZEmCs0dtI2446jj7vvXuYaqqkFc8OtScZOxyPhm6hs/FOkTSnbBFeRMxHYBhX3bomp6e9489/dxtJdsTBDwSy47cV8k+C/gj4v1plvdbC+HbBCGMl0haVu/wAsY5/MivpDSb64s4Lez0mSKV7YBFmkQK8mB1BYHj2rmx1VOFoPqduXYaXP766F7xhb6Bq+kXEunrHJBE+6RMYVWU+h6GvMtY1CK6dZLiFZVQfu1J+WMewrf+KHii+03wxLatZi4muCY3eFcrFnqWZVxn8q4jwrp+r67Nbx29jMY3B/fyoyxKAMklsYp4Kp+6vJix9C1W0dyraag9n4hAWERRXQ3AKOSRXsXw+1aLT9PutTjjiFyGEULEl2Unqcf4V5B4q8VaRoG63swLi+XMZlwCQe4HpVX4b+Jb+w8V2xvFkmi1BWUqpJ8hhyG9zW2KTlRlynLhklWipn0aPH1pJa4uptRkR38sObZgNwrxT9oz7HqkujeI4YYFvCkkFy4UIJlX7u73967iW8+zwQ3KeJ47pi5Ywq2T/3x2PqTXg3xh1iabVLlpIri3t2J8pHPyg9z7Zry8NFuqnE9bGwhTiejfCfwnq3jn4d2iWdxbwixndYjI+47ieoGOMV0vwu8N26JqniTVIPtEFihitRIMq8yZ3SBT1weBmvL/hb8XNU8D+EBpeiWVrcXFzIrLLMDthY8YCj73WvaNU1ho/B5srWNHuCqGVYhgb3ILcDtkmvWlFbnFKrUt7JPR2NDwrpfiB5S2ratbNoMI8+VY4QGkkb5irt37dK7TXNSkvbeKXT7CCxWEfulAwZB6Nxx9Kx7W1tzp1ta3FxHi1AYopwpb+8R3Nczd+IrfRdcNlcXVxdLJmSBHfd83fnsKypRkm2+vQ4ZTqTl7z0Wy/X1Z29leOwX7Q21m4IJ+6a/POvt+HUL68VbmXapkO4oV4A9jXxBX02QrWo/T9TuwT+IKKKK+iO0K7mP+19P+HllqM+jTS2UySw2d3ImYUPmPuwe7ZyPwrhq9u0/WfDh/Z7sNE1q5WJmjndQrESFhPIV2jvya8bO6rp0ItLeS/JmVeiqsGm7W1ON+CmrW0ev3enPK0N7eqPIlOQrOv8Ptn1r1jXdf8AGC+HdVS9hgtY4rVmE0cY3tgcfNXzx4U/tqLXItU0G2M91Yf6RjHG1eufwzXvGsfEKx8R/BXWNQht/seppCsdzbOMEB/4k9VPrXzcqdOctVqeVTr1KcHGL0Z5j8JrrxB4m8VWvhuC8AN/nzpXX5gmMs2Rg5/GvqbQ9L0vwLYm0t9PuLieNRvVnyqAjOdx++zevQdK+dv2TrXzvij9vnYILazZunQHivqbx6bS4tbPUbG5WQMyw7VPVt2efSsa8258pVJe5c+bv2gvBHhqy8W32qzXV7pX2mMXEZtbUTw3QPDYwy7HB4IPHuK7f9lbV/Dcl1f2dhps7aPpGnKZWvAvnXE8kmS5VSVHoOa3/Gvh8+MvAF5pEZ+0atYbr6xZyoGDnfAO5yK4X9kB47O+8ZqHaGRbKNuZPLKAPyC2Mgg98Vejp+aMVdVGnsz6M1s6brSt4X1Pw22l2t/ESjEBCzAfKQAB09c18jeNibS9lsMLDJG0sLnnPBxnmvqHXvE1/fnTZZpLUvbyKEeHEic8E7hw3HHHSvnD9pe0hsfiI4tioW7iFxsDfdY9fpSh8Vi5L3bmd4c8dao02laNaR2tvDaRCCIMm4Sn/aye9ev6PpGuazCZPEUYWJkxGI8Kn4L2NfMFq3mSsF4dSCpHXNexQ+JLoeDHmbWrlb1ovMjhJ+8MbeD2w1ZVsBGq046dzWOZToJxet07evQ6fx94m0LwMlva+HYrd/EQj2SXaKHkjj/us3f6GuVuvjV4rfTLuQXELPHbM4k2hSGA4GMd/rXAWV3eaS0l9GyS3DRsjtKu/hhgnnvWDE32qyliU8yArwa0hhoRVmri+s1L6Ox9Z/C9De+EdM1vW2e71S8hWZleRmjj3cjapOM+9aninRf7ShcI3lyOmAR2PqPeqfgbbB4I0kSkfuII1z6YGK6u62+Vtb5WHKMOxr5+rrJn6BSpqEImD4X0RrC0gjZmlmRCrEdGJ7+tVfilp15qvg2+tNOvLiwv44S8bROULbRko2Oqkdq6zQ9ceyaT96kM5GGLoDn3B7VU1e+S+1j/AEqbzZJIstuHJXpRCUYpST1IlQlUlKnOPu23/pfqfFmnx20N60l0ZriVsYZznae9e1fBK+sb6DWtDVEj1ORFmtPPwHdR1UdK8v8AGejx2d9q9vDJtmtbt9oPBK7s/wBa1/DGtT+JtPttJ1HUAmoxuPs14EVJYwo+Vd4wQPavoKlP21PlWzPg+f6vWvLdHq0XhtI7kzrqUTzS/LHCi5YN7jtisD43X99Z65pFrodj9ungtcXxS0E6MPRlII/E1wur+LPHWkyyWOpanPLtBX7RGFDyDp97Ga6zw7+0H4l0rwBBoOj2dgslsGgmu5oi7Sqc8tz1561y4fBSpz5mzfFY+NWFkjH0rWPDN/oTSXXh7RYJrdxJi2t/KO7PDECvXPC+l3N5Yw/ZwZDJtfg8BepJ9q+SZbyae7leNykksh3KowpBOTx6V9heEdc03R/DvmXEmJTp2IcEdSuK66loq7Zx07zdlqVfEE901xiO6ZcjjBwB+VcTrFnevrWnSLKGBkMZwADhu9dbbSK1laPKRueMbh1BP1qOC0S81ETtbvPFanfiNhksOgPrSQM2t0YjjiQlhGOpb9AK+K6+0mvIr4s8KTNIeMeWE2n0r4tr6HIf+Xny/U7cH9r5BRRRX0J3BVe5yWIJOO3PSrFVLpwrsMbj/KvKzf8AgL1/RnFjv4a9T0r9nX4iaL8PfE15qmuaO+pQz2pii8pEMkb54wW6A9D/ACNT/FzxlN8UvFCarpWgx6JDHbC2kH2jd5yg5G8hVGfYCvJbJHkm28hc/MfQV6L4H0fW/E0x07RrctHCeZBwq/U18rVkqd5HJh6XtdGdl+zol1ovxDjtbrY0NxbuoZGyCRyAa+jvGqR2+hyalHOtp5RVpGAG1hnoR/WvAPF/gW58B+GbTxRHqU8l/DKokKHCoT0xXvXgG+sviN8PIby1ktBcyw7J4XjyBIB6Zx156VxSqKo+dHTKl7NOJyuhayumahBNFtEqybYptm90zydg/vMMKM+tV/C2lWuj/HPxe+mx/ZINS0Vb3yvNVPLLclQwBAIbOT0qld6bqui6t9iv1u7S5jkCF7dcvLuGf3Z6HPTPaurtNQ0LTdB/tC8+w2eorm2t5VYxnb08pCOXAJwWxyc1vfR2OVpFaxe3EsV1qd9Db25APlx2/kySMP7y/dJ/214YdqyPH/g7wv49uTqH7+1u0jEKXSSEqpH3QwPBH0wfeqHhiC61PWb+QQx3kdjF+7hlfCHn1PYH8663VhrEuiwWS6XZutzAzy/ZnCeSw6Ee1cs8S4S0PQo4L2kOZnyDrlpdaD4mvNIu18u4hk2t7+49qsS6pdvpAt8sWhk6/wCwe30zXW/FTRL3xELLW7S1eW/A+zXBVSeUOAfyrofhF8EfE/jbQ7i8aa1tYSxgczHEsTjvtHWvUhO8bnk1KS5rPoeTT6hcoBvYmNxwa9V/Zv8Ah5b+Isa54hhdtLRysEGdvnsOpPOdg9utQfGf4Ha58P5NBt11ZNRg1aQxGRYdixSZHHfPHNd3d2uuW+lQeFfDRt0SxtkSV5piocdxnsSa4sbXdOKjF6s68HQ9rP0Oy+IOseEtO0kx6T4ksbO7tANlpbsHVsfwFR0qfw54msL7Rra4nkl8mZAySKhJT1DAdq5eewm0OFbMeERsNvumvEkDJG2Ocg8/jVP4SMr2MUdpJJDFIxyUboST0z0Ga8aesL9T6HBVJYevFSk+V7/5nos2pReUW0+0F+6/dkDgjPuByPxrN077Zda0WuIJFk2ch8A8npxnitaLT1hVlubiYTA8OwUMPxx/WrGrXB0XwpeX3lieSKB5FLYBcgZBNYKDk9z6qVeFKL5Ve584fFfQry7+IOtR2djLK7qrZQAIWZe7EgZ+leX3dneaOVtbmMQ3a8MqnOfxGa9QsPEmsatZNO9pPNNO5O5M/N6nOKq/EDTILDSIrae3aO4vQJFmVcHPofevcoYmULQkvI/PcZQVWcqseruee3g1TUIvMl1xUWJOjBjuPoMD+dUbvT7+xsxJ5sE0W0M3ly9c9iOtPuI5LNjDdCaBzncJ0+bHsD/OnT6fNcLDHaWxmeccMev1weMV6Z5Fh2lKlxCGYAn+Eg8g/wAq7pvGtpFHax6rGsiwQiCPy5MMOc7iPXtWL4W8MW+reKLXS57j+yrNI99xIzeYQR1xxjJ7CvfvD+h/DHT/AA/Pb+TZXsFzlDPcxBpATxwTyK4MTWinytXPYwdB8vNHR9zB8OeIrHUtI8y1kOY22PGx+ZeOOf8ACvQdFt44dAje4hxNNlpeckHt6Z4r5/8ABsLaF4u16wtY2uLe3uFELFugz8p969m1XX9PECNBeRXMuwbhE2AWx0Knp+Fac608zjlSlzSstih4p1Wa00XVZtNlk86ztmmGeMEdOc5r5Vr6PnZpvDXiBpG3NLaS5+uK+cK+jyH/AJefL9TowX2gooor6E7gqG4jV1YqdrjkndU1dd8MvC1v4h1KabVLtrTTLb/WOibndscADp9a8fO6kaeHUpbX/RmVXDVcVy0qUbyb6HEQ20sGnyXO5k3dMjqK+kfg1oWh/wDCD6HqB1K+glz588EAJ3MDyxA5Irw3xpp81lqcltb+dc254jcxlePQjsa7z4Taw9p4Yez1W1e6soGZVCsA8ef6V8Xi5c9NSi+pphcJUoVXCpFqy/E9J+JGmaTa+BfEkkOoajO1xGZEt7jKhTnIbBrzr9nTx1ceHNZis5jK1tdclE/hPriofin4klk8MtZ6bZvZ2U+EO9svIO/4VxPw6jvB4o067AmiihlVmkQcqAe3I/nU4dJUm5MKtGdWuoUot6H3z/xIPG+mQw3r5nVN8NzG2JIc+h7cdc14342k8PWepXWmNdwahNYPGPNiiISIscKu7kIAOAuck5Jrpp9AvvGXhu7uvC019ZXM8RgF5HNE49w2W8zP1Un3rwHU/HKeAtB1LwTpdrFLeTOY7+6m+fbIOCwz1b3PStFBtWWqZwNOlN8/utfff0OrTX4NO8UXPh3UJms7bUFVoZ42+6wOcN7Gt3xDNp+g2Y1Q6puMfzLDBMHaY46cdB6189+GbnVPEHii3kuphK0TAB3bkKeK9O1DwrqdvY3jSRxwwhS+/A7DNc+IoqM1fqejhK1T2Gi9DsfBfjTQvDVo1xry2/2W6Hmui4Mw3dlB/pXpnwV1uDwy+sXkuuJqmhaqwu9PPIliH9woRjj1zXwxrl+Zr+YfaDdNuAWQnIA9q6Twx491TR7BtPmkW5sMFvJmLfL/ALrKQy/gcV2ujUgrwZ5UKtKUuWqtPI+2fiP4r8PeI7G2try1WWe2k+0WilgcN0DHHGK8bsHC+JbuG9kDXEh8615BYsOq4Pt0rrdH8Lxr8O9K8S2NuXv7yNJrhCScJjKquSenfua4Z/Dl7e6Zp/iO5mCXV1fygK3ykKo6CvNrwqOV6nRHoUKlOM17JaXG+M9YvdM0m+na+mZ5oGRYGzuYHu3J6dqn+DVw8HhO0jhjM0kaebKVHQ9dtZ934XuprlYNTlijjmbl9+fl9Se1dn8O7e1s7u30XRY2u5bidd7qPkRAeee5rHSUeVLVs2xM3z83Y6NbzSZrSHxBNHc3lvPzs88ZRwcbMk55PRcVyviTxbeX2s32j2enk6ZcwGKdTJxC5GOD/MV2/wActP03wzoH/CUaXDcQ31tIEnNm5QsG4yVyAxFeDt4ztNNSRriNZLqVjIQg29e7cdfpXbRwEpTta4q+bS9nGUZa+fQ9G8GaI+l2um2aa1b2VtDCVkgOBuPqSetZXjTSWm0xLvVNdtbxbO9S4jd3H7tFOSCfy4rkvCXi6PXhqBvNtksIXa7E+Wyk9GGD9elVfHWqaXdaBdWEcklzJdOu9/RV/i9h2HFZRw1RV1Tb1uU61P6t7W2ltjY+J3iHwJ4yvNPGt3skIt5xJug2bmiI5j3ccZ6Ht70viXxz4HsPDFzZ6Fo2nQRtDtjZFDSN2HzHnPvXz/rWi3VgBcJ++tCeJFH3fZh2qx4R0CXWpZpzOtvawY8yQ8nnoFHc16n1GUWouT0PKlmKk3JQV31PUPgd4it5Ly5sr23ha9Cs9vI/BcE8ox9u1eqLPfS2iW7aPZptl80gwLxn3zjHvjNeSWsOm6RBbx2tusSAgzOXBaUHrlq6k6lrMNkZJNfZ9FRQQWIyR2XPX9a5cdh+Wpfud2W4lOk4voTalHZx6pf/AGJGV5pN0jrzlgOlZmiadqMdy8lxdSOC3ALflWbBql00byx3E6XEhLgkAjOf8K6bS9XgvI1jmZUucgN8u0EkfQZr0I4ZKKUXdo8mpVndyeil+JuWlnu0LUoQuWlt3+g4r5jr3fxhrmmWvhrUtKm1TZezRtGiQ5BQn+8ewrwivbyL/l58v1OzBdfkFFFFfQHcFei+CrgxeHbeOHCE72fHVjuIyfwxXnVdx4Of/iWQx+ob/wBCNfOcUL/ZI/4l+TPo+GHbGP8Awv8ANGxeWoulIYkE9SOtS+GLSPTdRjAby7Z3C3C9cof4sH0q7FH+7B9qjVU+0xLLIyRlsOVGcL34r4HmdrI+xxuCp1qb5ldmn4ltNIuG1W4tT9qt7ZFs4HkAw8j8swHYAdK5WCFbCDMKKpHTArdvZLNYxp+nmVoFlMpZ8ZY4wP0rO1BSylUHbNEG7u5x5dhKdKi5wW/fcvaD8aPE3gDTbi30dLSZbmUF1nUnacdVx0NeJareTalqE1xMcz3EzSOxPVmOT/OtDxLP5sqjOQWJre+DGr+CNF8ZfbPH2m/2hpP2Z1EX2cTfvP4TtJH517+FjyUz8wz+qquOlJGfoMV14Y8WRW140GXQbzvyqqwyOfWvaPiHr09z8EJ7y1lQl2S3kdTyFzz+eK8s+NfiDwj4h8Xx3ngzSk07SktljWMQLCWbuSoJ/PNIutxt4PNpKJBazLumDcqZAMDA9a1nQ9pDm6xafy6/oLBVpVKMsPdK12r+f9XKWhaRY2Xmvf6Td30iW5kDRsBFG5HAbP3gMgnHfFcxD8swb0bv9auz6tK0G2Zp2cDAZZSFfjALD1x6YrPjJ2decVoeMfoH8DtVGufDiyW4XabdBEML2xxXI/tX2DW/gXQZrVpYGh1Ntr25wQWX1HrT/wBl7UI4/DsdhdMAJoEliLHHzAYI/KvS/iJoGja/4N1Cx1Q77J4/MOWG9NvORXMvi1NtbaHgP7PXhK41DR/FHiu7WTVbmKD7JaJdPvTzSckgHjgV7T8NbKTTfDQuLyG2+1RzNteFQCi/3enr6Uvwp0vS/D3gRbawDJZSu7wK7bncEfePTtUnw7uA2mX0X3tkrFTkdM8HA/nWGInbExgtrP8AA6Vf2Tv5HLfHWd/+FdavJMu3MHyBvXPAFfH8kbz6ktu7EbnVCfrivqL9p/UPs3w6vWLl5JpI4w2egLDivI/gl4KPjPxdLf3Uf/ErsnEkx7SMPup+mTXoUJcilJ9jKNB12oR3b/zuelfD74f2Efw5LanCEa7Zp55F4IQH5QT9BXjfjuezs5ZLPTxhrh/NlJ6rGOI0/qa+hvihq8fhz4bTyrt8ySPyYowcbiT/ACr5PuriaW5a6kkLTPIHLH1HSssDQ9rU9s/6f9foelnUoUqdOhDt/wAD/M7z4M6VD4g8a2+harE62rKz3MbDaSgGSOemeKT4p+FYfhv4hbT9NZn0u8f7RbOR8wGeUJ9ulbf7PDtfeMNU1W6bzJ0gVQ2McscHpV39q+5zomhPsJKzSoW9OOldNbETdZQfRGVPL6f9mvEdb/rY6rR9f+FT+GRFY6Abi6ntimfs5JVyuMlmOODzwK8vTUDZ+DJPC/yNIuqJJGSv/LMgk4+hrldC1q6tbSIWkYuFdQfKzgk9wKmutburzVY7iPR47e4SPy13uT5YJ64HH50/YxaV31TPJVVxbsuljvfAvh0a1eahC7LGllaPcM5Ukbz0QkdzXGxXnk3qxqRG+SdrEc4P6V03w215dCuLhri3hvRcxOGEpbAfHDfLz36VxHi5kt2t7mOGIYkIZUHAz1zVRXLOT9C6lTmowjfa5b+IkB1LQ11aJTHc2nyzbT99Oxx7Vw1d9od4t1GLWZEMUymMoeQc/wAq4GvaypK836fqdeXP4vl+oUUUV7B6QV0/hO92xCFVy0WT+BNcxXVaEI00iCUgLIC2G/4Ea+e4lt9Uj/iX5M9zIOb603F2sv1R0g1bI2qpGKhGsLHMs8iK6JkkN0PHfFZxfZMsnYmrsUEEN3FNNCktuXXerdCpIzXwyhG59jUxFXlbWtj1G58Az2/wvj8Vf2lA8iW4umtxH0iY9A2eTz0rxvxTr0lvZSC3YpMfl9+a+xtI0XS7fR7LT4o4200xqyQgkqBjPQ18p/teaZFo/wATFW3jWO3vIVuAEUAZxg4ArvWFi5J2PhYcSV40alOT72e1rvb9TySeUyyDcSTjvVSc87f51KjFZQSQw7GpriJZAGwM+1ejBWR8jiZOVRtlVWK4BUMPc1o3Ekx0GFcFQZSQpOQV9q674JeF0174q6HoerWLSWl0zM8coIDqBn8q+lPFHwB+H82n3Mlna3tiLWGWUJFcEqCFJzz9KTqJEqE436fgfFR8wD+KrVuu4qpOMkA/SlMY852/gViAT9abO+2FjkAkYWrMj7L8K6BfaT4T0i9tJgpgjjZZEznHHvzx9a9OupFutNeO6s51klj2F4mwpBHoax/2fZrfxD8G9JaYIZVtRG69SCBjn0NdYlnP5CKFTyugySCK5Gnc6UjKSzlXS0sbKFIxHD5aIclYlxgknuai8DaNcaVpklsiRJvJ2qiBUCE+wrsItLjWABpv3OQxA/iNYfjDXYdMsWit/wDWEEKqDJNQ4JzUnuWm7NdD56/bLu86NYadby5WG6VplQ5A9M//AF6t/s6+KtGh+H0OmxkQ3nnuJzjl3z1rF+MdhNeeB9WvroZleVGyecYNeafs92s+peMrmxW4MSGIsm4fKWz/ADreabpM7Mpqqni43Wj0O6+NfiC41TSFaQkQRXX2WEdiy5Lt/IV5HLKpPJFekfHm3bT9O06LzmZftEh2HoGxyR9a8fDMxBya7MFJQopIwzn3sU9ei/K57F+zffBNf1C2YHc6o4b6HpXT/tWQf8UXZzY6Xq4/EV57+z3JcL4zu4oITMzWwP3sYwa9G/alvUf4eabGyPFO92u5HxkYHsa4qv8AvB7lB3yV+V/zPnjRbxhb/Z2dxtbotblteLCGA+dm5IHGPc1z9jHbLo0l35mLgTYKZ6r7VesHVwNuB7V2xkfItHSxXQw7H5duDyc8flVeSE3uZH2ukZLDcSMjHamWTMt6FlGFdD1+lW45IZpo7VF3eVjLK2AWPQVqiSHwvpdy1+sMhZELZB55UHpXK16zpemyQ6nBdXHyyOm3Yg+VPQY/rXk1exlcbKXy/U9LLvtfL9Qooor1j0wrrtDjWTQoF7ncCP8AgRrka6bw3cLJZC3LbXjY4+hOa+e4lTeFj/iX5M9zIJxjiWn1T/NFxY3wYW5x0rU0q8MNtLDcRq2I2VSyhhyPQ1BLdW8IZo7eW9nUDKRD+tUZbrV53y2izQRY7ctXxHK5H1c6kKTsnd9km/vex7h4P+KQg8K6ZYx6Vf6hqEMISQRxDbx0+Yk9v9mvPPj3e3HiI2Oua/oDWUMCm2XMoaTDHIJwBj8q5bTfGXibSLG4srC3igjLbt0iklfXviuR1TWde13Mmp6rPcrv3CJjiP2+UYFd1D20p9El95+b5thaFCUpXk3JuytZf5mEkPmSyeSWMYPyn1FdN8PfD7+KPE1tocV1HbeZkySydFUdeO59qpN5ch3RwpEDj5V6A1d0O7k0nVrTU4ciW2lWQbTgkA8j8RXfNS5Xy7nhwcedc+x6d498C+Lvha8HiHwprNzcaau3/SAqmS3Y8HI5wp9R+NdPpXjn4rapYtY6fBbXwubVxcTzhTGiFOTuXoeenNdXpvxF0rVNDEQtRLZ3UX70zD5Np+8uO+Kiv/iF4Q8O+HZLG3t7e3WNf9GtbNAEmB6EY/WvIVaq7K3vfmfRqjSjCfO7ppW1+H0vfc+StQjEFzLb8K8TlX9M5p/h3w/qnijW7fSdLiM11cyCNE/mfwrV19k1LWLvUpEVZJ5C5RRhVz2Ar1T9kuysY/HN5qFxDHJc+SLfTgzYIuG6YHrjNewr2uz5myvZH0V4bs/EPw68O6PpGlWmkvFsC31xdPIxDADlUVgBn1rZt/EunT6pHqV95X9nMxRmQMFDj+IZP3c15LY6tdr4x8S3GtZjv9UuT9nhmkO+O2h+TIHoWzisH4s+NYdL8LiCFiL+6XECL93Z6kHqPoAPrXmVKtVVuWmz2aWGo/V+eqj2f4yfFjSPA+kySy/ZrqcqPIto7keZJnoQBnA9ziub+EPjbwz8RdFfUGka11qAH7ZZvKWaNc8MpIG5ffFfGWqXd1fXLXV9cPPMRgu55x6ewq34D8RX3hfxhp2s2MxieKYK/PDoThlPqCK9BU9DypVFfTY+of2jhbw/DbU5LNt6IBl8YyScVynwB0fw3N4PhvtOc3OoAgXaJxJG2ehGenvWL8cvH0WqaX/wjNqFCu/m3bYzjnKqPw615X4cudU03xDZDw5c3SanPIscaxsFEhP8PuKJQcocp1YLGQw1bmlG6at/wx7z+0t4ZivPCtjf6egNxFeLEQWABDjAyT057muD0r4C+Mr2NPMu9Gs5D/yzkui7f+OKw/WuxvPDtl4vlbS77xTfxTWeGvlhtioDejbjjg16P4O8QaDaWzaLpuojVNTs0CzSvjeV7HA6CoWIdNKnH8j08HltGtNurd9tV/wRnw88E6P8OfDRtQ6XN/Kd9zcFQGkb0HfA7CvBf2i9div9TGkWV41xHbyGadXOBHIR0X8OtfQnie4CaZJfTyriKNpGbsMdq+RviF4gm8Waw99PHEgB2o6LhmUdM+tFFOc+ZnZnEo4XCKhB2v08kYvhu3ubwyW9vpy3LE53k42fj0/OtuPTLaCRo9Vgn0+UHiWL5lb6gZ/SpvAUI2yW69Q2WPrWx4y06NrNbhoiZI+A/oPSvShT93mPjW9bGbcf2adOeaPUxdsg+RY1Ik+pXt9elWvA7QyXyxquEi5yw5LHua5e21CfS5hPbMPR4yMhh3BFNfVAy7bVjCJCWlUcHPp9KV7O47H0d4Q8Mx+I5mkj1CK3S3/dmVhv+c/wgZHP1r5rrqNH8Xalpvh2DRdPAtlGpR3jzo2HcjgL9K5evUyiU5TqOW2lvxPYwSpqFo79Qooor2zsCuz1Cwt1+H+g6rC0dtLiaGeTf80h85yBjHYEc5rjKK4cwwX1ymoc1rO/fo/8yozlDWLszsvC/inT9NuWS7hP2byiQ6rli47Yqzc/EfzM+RpMap2LSZOPwrhKK8f/AFZo3u5fh/wT0VnmZRpqnCqkvKK/W5seIfEqalYTwRWZguZePlOQR3+lYFszCPpggc+1T0VtTyGNNWjP8P8Agnk4518dNTrzu0rbWGwPkhh0PUVPLJtSoqK0/sb+/wDh/wAE4vqH978CjJeXHmCFbqZIxzsVyBn6VOLhlCFWdtowAzZ4qeij+xf7/wCH/BD6i/5v6+8ck4ZOTz70mn61daPrVnfWs8sUltOk6mNtpBUg8e+Mikoo/sX+/wDh/wAEPqH978D2PVvi74X1vxqnjS7gnsr+50+W2ubcEyJG4xsK56Bh6d/SvKvEPiBte1mfU5sqZThEJzsUdBVGis1kMVLm59fT/gmssPOVP2fNpvt/wSvcSbs46DqR2ql/rp0U5EeevrWrRWn9jf3/AMP+CY/2f/e/ALm8Vhlm3E9yeTSWFxeIRcQyvHtOUwehHeloo/sX+/8Ah/wQ+of3vwOm1H4keML6x+w3Oox7WURySRRBZHXP8RHU+5qnoF/qnhnXV13SJit0vUOcrKp6q3qDWLRVQyaCTvK9/L/gmn1apdSVTbb+rnqfjj4qX/iXwgdJtdNbTWuCBcP5u4Y7he+D71wuheHZ9Wlkt4Z44DBC9w7uuVCqMnOKxqKccnjGLjGX4f8ABNMRRq4manVne3kbfgW5WC+8zkmRj9OK9C1JYb6wkt2Aw68eua8iorWGW8qtzfh/wTleW3+1+H/BNPU9F1GGB79Y08nkHDjcMdeK5y5uMyBvzrQorN5Tf7f4f8Ef9n/3vw/4JRF5gD5uKvUUV14PB/Vr+9e51YfD+xvre4UUUV2nQFFFFABRRRQAUUUUAFFFFABRRRQAUUUUAFFFFABRRRQAUUUUAFFFFABRRRQAUUUUAFFFFABRRRQAUUUUAf/Z"/>
          <p:cNvSpPr>
            <a:spLocks noChangeAspect="1" noChangeArrowheads="1"/>
          </p:cNvSpPr>
          <p:nvPr/>
        </p:nvSpPr>
        <p:spPr bwMode="auto">
          <a:xfrm>
            <a:off x="10403099" y="365125"/>
            <a:ext cx="2481763" cy="248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g;base64,%20/9j/4AAQSkZJRgABAQEAYABgAAD/2wBDAAUDBAQEAwUEBAQFBQUGBwwIBwcHBw8LCwkMEQ8SEhEPERETFhwXExQaFRERGCEYGh0dHx8fExciJCIeJBweHx7/2wBDAQUFBQcGBw4ICA4eFBEUHh4eHh4eHh4eHh4eHh4eHh4eHh4eHh4eHh4eHh4eHh4eHh4eHh4eHh4eHh4eHh4eHh7/wAARCADiAO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door64/Z/wDg78OfFPwe0PX9e8O/a9SuvtHnTfbbhN224kRflSQKMKoHA7V9bjMZDCQU5p2vbQ+gnNQV2fI9FfeH/DP/AMIs/wDIpf8AlRuv/jtWYP2e/g+w+bwhn/uJXf8A8drzlxBhn9mX4f5mX1mB8DUV9/8A/DO/wd/6E/8A8qV3/wDHaRv2ePg6B/yKH/lSu/8A47T/ALew/wDK/wAP8xfW4dmfANFfecn7P3whB48Jf+VG6/8AjtLH+z78ISefCQ/8GV1/8dqf9YMN/LL7l/mP6zA+C6K+/wBf2d/g6R/yJ/8A5Urv/wCO0H9nf4O4/wCRP/8AKld//Har+3sP/K/w/wAxfWodmfAFFfe037PfwhVuPCOB/wBhG7/+O0xf2ffhET/yKP8A5Ubr/wCO1P8ArBhv5Zfcv8x/WYdj4Mor7+i/Z4+DzLk+D/8AypXf/wAdp3/DO/wd/wChP/8AKld//Har+3sP/K/w/wAxfW4dmfn/AEV98XH7PfwfX7vhDH/cSu//AI7UP/DP3wi/6FL/AMqN1/8AHal8QYb+WX3L/Mf1mHY+DaK++4f2efg8w58IZ/7iV3/8dqT/AIZ3+Dv/AEJ//lSu/wD47Vf29h/5Zfh/mL63Dsz4Aor74uP2e/g+o+Xwjj/uJXf/AMdqv/wz/wDCPP8AyKX/AJUbr/47UviDDfyy/D/Mf1qHY+D6K++YP2evg+w+bwhn/uJXf/x2pf8Ahnj4O/8AQn/+VK7/APjtUs/w/wDLL8P8xfW4dmfANFffM/7PXwfUfL4Rx/3Erv8A+O1VPwA+Ef8A0KX/AJUbr/47SfEGGX2Zfh/mCxUH0PhCivvW3/Z8+ELD5vCP/lRuv/jtTf8ADPPwf/6FD/ypXf8A8doWf4d/Zl+H+YfWodj4Eor7zuf2fvhEn3fCOP8AuJXX/wAdr4MruwWYU8Zzcielt/P5mtOqqmwUUUV3GgV96fsrf8m/eGf+3r/0rmr4Lr7z/ZX/AOTf/DX/AG9f+lc1eHxB/u0f8S/JnPifhR6Znmrdr0ql3q3aHjivj47nE9i3SP8AdNFI/wB2tTMoyffNOi+8KbIfmNLCfmFZGhfT7tOPSmx/dpT0rUzKc/3qjTrUk/3u9MTqKye5aL0P3BTzTIfu0+tVsQypddarDrVm661XHWsnuWi3b/dqaorf7tS1a2IZVu+lVR1qzd1VHWoluUi7bfdqaobb7tTVcdiXuQXR+WqJ61cu+lUj1qJPUpFu06VPUFp92p6pbCZUu+tfl5X6g3fWvy+r6Th3er8v1O3C9Qooor6Y6wr7z/ZX/wCTf/DX/b1/6VzV8GV95fssH/jH/wANf9vX/pXNXh8Qf7tH/F+jOfE/Cj0qrlp0qlnmrdoa+PjucTLgpr/dNGaSQ/Ka0IKUn3jTovvCo5D8xp0R+asupZoJ92lJ4pqfdpT0rUgpz/fpiHkUs5+emRnmsnuWaMJ+WnmoofuCnmtVsQyrdHmq4PNTXR+aq4PNZPctF+D7tS1Bb/dqXNaLYhla761WB5qe761WB5rN7lIvW33alqG3+5UtWtiWV7uqR61bvDVMnmoluUti7a/dqc1Xtj8tTE1S2JZUuz81fl/X6e3J+avzCr6Thzer8v1O7C7MKKKK+nOoK+8P2WT/AMWA8Nf9vX/pXNXwfX3d+y3/AMkB8Nf9vX/pVNXh8Qf7svX9Gc+J+FHpJOD1q3ZsCBggj2rgPGmoSRa5BazTSw2nklsoSPm9SfSl8I6xodtqNvHY68Ln7SxUxFyQW9RXxvMkznVKUouR6VmmyH5TSA1W1W9hsNOuL24JEUCF3wMnArUwIpD8xp0R+avFdW+JWsajq0dtpazWUbZdy9sfkQDgkmun+Ffjptd1KfRb+SKW7iXzIpY2BEiDrnHQis7GnK7XPUk+6KUn5aYn3RniuR+J3xG8PfD+xt5tZeaW4umK29rbrulkx1OOw961SbMmdJOfmpkfWvI/Dvx+8J6x4gt9IvLHUNJluWCQPcKpRnPYkdK9aQ/NWcotPUtM0ofuCnVFCfkFPJq1sQVbo/NUAPNSXTfNUCtzWb3LRoW5+WpTUNuflp+atbEMq3bc9arg81LdN81c1478UWPg/wAK32v35yltGSqd3fsorN7lpHUpdW0ciQyTxJI/3ULAE/QVazXy9ovhjV/FVuvirVPHC2mo3bedJaE8W4blEByNpxiuz+Afjq8n1i98F6w7zXNuztFNvLjIOCuTz71MKycuU1qYaUI8x7FeHmqeeasXZ571yvjLxho3hWCOTVJJC8v+riiQs7e+B2qpMzir7HX233KlJrgfBXxO8O+ItT/syET2ty3+rEwA3+3sa7xjxVRaaJaaepTufv1+YtfpvcN81fmRX0vDn/L35fqdmG6hRRRX051BX3Z+y2yj4B+G97BVH2rLHsPtU1fCdfSXwvjvPD/wT0rxNputzETSTLfWUjgpHH58i5VevYE+5NeDxE7YVf4v0ZnVhzI93128i1a6aDSbWG5mUBRJM+0Y7n6Vk+CNPuLnxbHNDLELWwd1uIWjAkjfHTPoa5LSr6PT1S6utZvIGuYSVWCDeB/dbPejTrmRdfmkt/GSaXcTmItfXACJJgdGBBGT718JRvKav1LqqVKk7H0Durz74o61fQ6lZ6Pa3MNpA8ZmuJpThducdaj8A/ECPUtM1oardWM0+i5aS4tZAY54/wCFwO2elcVf+MpfEFxcahNpyKsURjDSxErFzxnIz+lelUhNQlJdDz8PBVJpM3dTk0h9NksJtWTVVmHlyxPjKOeVI7gVF8HPCul+HLjUfE0dg1rczEwQxl9yAZ5IB6ZPvWLpF3Jruoy2D6hpl0jxq7fZyMLj3459q3bzUdXtdQXRfs5n0uBVZp0XPlZHCttHA9zXJScpt+Sud9WmorlWzf3HpaeJYkTyZyryc5dMY+lfOnxF8vWv2mJW1W6aSC00dJLGKKPe0TH0XufeurN2LcLNdaPDBaQs8pnMrhVz3znBrm9H8NeEfGetXHxI0PVr241KKMxXFkZgDHjjeAOcY5HanSqTnCX9bk1sNClWhYZ8V9F0rXvDkYVrixmgnhlhlMKrsKn5tpAzuPpXep4k8YWWlpqD2E/2KCJczThQCoH3ioOf0ri7/QdQudd0O61Br29tLed2kilnOHXHykHtg4rqPEOpQR6Ff2pbVbVVtJFMRfzEkJB+8zDOc+lcim2l7x0ToRm3Kx2WheOotW0hJ1kihIALuj8H6ZrRsvFNrHMnm3vmxu+xgxBK+hGK+avhVq2s2OkyWN3pplncrLDFO2xnjHcV32pPc6taravbQaQ08ySReXJuY+v4flWvNOO7MoYaEqVz199bjlnk/dqkaHG4vy3uBVlLuA2rXQkBiVSxI7ADmvLb22upLdbT+1rFnCMrMFdWU/wlfU10Hwns79fClxb6xM07yTOpyeMYwcU6c5N6mGIwvsopnH+JfEHibV9PvtdtfEC6Np0Id4QJwrui+ig8fj+Vcjovir4y+KfDx8R6TqYbTYcrGFk2SzherAYwfzGaqftC3lxpPgu90ZdMsLaKaQxxGKMB8dyTnOce1bPhm50m18F6faLFfw+baQruiuPk4GcqOnPpUqcow5r7s6YYaFSpypbI7P4K/FC48Vk6TrWwX6KfLlA2+ZjqGHZqb+09p9/qHw6DWMRlMF1HJKoUk7ARkgCvBbO/m8N/G2zk02V2t57hJBkjIDHBzj1r6K+KPxF07w7DPpqLG93JF8zyLujhDfxMP4sDnHeuiOqT7nBUh7ObXY55tQubnT7aWS102/0uWJHLYQRsoHBYjnI9P1rz34Dx6lq37QF1cWNuIrKB3uXkQFVER4AwetZ8epeHZbKW10mRpr9m/cSNGQHUnLMQOEwMnkcV1Pwg1yy8CX93cJaxTx3QCyzO7B2A/uknAHtj8amnRdNty+R04iv7WCUT6Vu25rx3xLoUet+KNRn1w6kHlnNtYrCnyRRKPvZ5HPXmvRfD3ibSvFFg19pM/mRo2yQEYKN6VxvxEie11I6hca5Ppts8e1NrEKTjnp0NTiG+XQywSj7S0jybxB4fTwvNYeJNA1PUZJLe+jjaKeHBJLYyOmRX1ZBI0lrFI4wzIrMPcivKPB9jd65oyyTSlkBzBcTjeceoUHP61saBruoab4ofQtU1Jb6FgFjbZtaM4yM8knPvWdCvbSReKo3fNE7Oc/Ma/Myv0vmPzmvzQr7Hhv8A5e/L9SMN1CiiivpzqCvo74K/2R/wriykk0s3EiwXK3UjMcAeZJtYZ4BGQK+ca+rf2d/DN7rfwu06K7kj/sm4E6skZ2uf37g5IGeua+f4kcVho823MvyZcXZO29jlZPGUGkR2trp11KbSVFA+0xCTyzjpWH4V+Ifh++0bUNE8R20tpqU90ZU1Bj5kTMpIVWXqq49K9B8e/DTS/Ciyajb6iJ0UkfZbtwm7jgI3976184+ItLura/lcQlkOHJXDYJ65xXj1MJhYpTpPzPn1i8VP3Kq2+49V8L69BZ2HidYbuCZbu3h3JHHsyRIQV9xiobLxbqFvczG3ORJFtlic5V17flXlWjapIs622fkK7Wx1ODnmu48L6Nc+IvEVpZ2sxgj5aebdgonfHvWFVxSfNsfSZPUhHDN266nsuiL4R1Dws2oWssVnfYU3EEedyk8MQPf1q7Com0W5tdJuruFJ8Z/fsS2Oma5i+h0Tw/GdN0Sxv9Vv5V5W3Vppcer9cCrnw41+S31i50nVtNazu4493lXUfzKG6Ng964sLXp6qN7PucGP5pN8j93t5mY1hr8ktxY38iXFhKm2Qkt8i/TpmvSPgDovh3wprFwtlp0bT3FqwWSRtxbvtyeg9qkkt0nsZ4EkTbMuHA71Bots2jJbzQKrC3Hyru4OB0rsUFFNR6nnSqSm05O5v+N9Vk0BIV1TTorWKaUG3WPHmSKTjb1JUgnrnpXCeIbdmW7jvtTnnR0I+dw4jB/hX1OKjv7jXPiR4nS8zFKltGYlgjjLqr9OFOcY65NO+ImgeItG8NzTy6PcC3jT5pETdx68fdrKVODmnKxrHEVIxaXUh0KDQ/GF1Fao01vdWtmY0kY4IQcDaR93HeqZ+w+FbOK+mvGljWRwlxdzbQ+3uC3OOMADOa4DwhrFvo+qRajqU80VrFG7TeWeXUr93PbJwKpfDWxvPiR4+fXPEUh/sixzM6SHEMKD7sYHQDHYVMsHGU3J7BHFTUUj0fxB8SbfT9J/t1tBijjaJWt3V2BkZugwenqavfAv41Wcuj3OneJ8wagvm3MU5OIpeMhCT908YHY14p8YvF58ceLILHR0VdKtJBbWEKjaHJONx+p/Svqv4e+F9C8D+ALfRL6G1eV4A+ou6BjK7dc+3OKKeHjCF5blYjFSrSXLsj5b8d6r4h8YapfeKtbSSGNm2rBFGNqj+AYz6dTXcxaL4u0X4Z6TYabqEbTXLbjCXAZVbnaO4rc8V6TpXgi3u7q3Q3OgiZZrfySHcZblBnjg9KfZXd1qc58Sa+yadYbNsEDvhYIf7oPGXbu34CqlRjOS/lKoYhUotvfZGZ4K8C+HrS2lvtclkvb+ThrkyNhD6R/Q96y/jKslpFNfXVxLdNJEkULnBYhRxu9TXU2Or6XqVwzWt1C1nF90q42A9l/8Ardax/iraX2qeGfs+k6bJqMm9fLSGNzIjZ/hycn6bfxrZ046HIqkrs5/SLOTTfD+mw3GJZjahpdgG4AnIUj09fWsvxFrXnTW9hBvQscyFhjgVvJ8M/iTougyatqXh2+jhC72JkR5FXHVlDFh75HFecCaabxPmYFSEyA3Brmlac273sdEJNQR9Cfs66xFpXg3xTqVwSY4LhNqjnJ24AH410Wsyyar4aubnxdfJ5UwZYYIgEEfHOO5I9a4P4e6HNb/Ca58THX9MtkF6btLG4z++2cL05Jz2wR7is2x8TSW17DqetzJfySBhHJkhQjc4TJC4z7fnUVaMpKyPQwcafxzfU70afoEGlmO0TUrKSaONElhkYHYo6gD1pnhHQ9UuPjLDJJqjSWEVmk7ee+ZJivAAHt3zUPh7UdY1W0hu/s0ltbqWVvNRdyKD1zjoR2rufC+kWd1r8HiKQSxXNuhigCPgMhHO8d81hS5pzcZ9C8XyRp80fv7nbTP8xr81a/SW4BVueh6V+bVfV8Of8vfl+py4XqFFFFfTnUFfYH7Ps8dr8EdIuGmmj2JdOTGccC4lPWvj+vb/AAx4kl0j4KWGnxHdLeLcRoN2Co818mvMza3sNe/6M5MbfkVu5WvtQ1j4n/FGLTZb6ZLDzCcb/miiXqQOm4+tdB8UPhbb6Bpf9s+Gry7nZDumgndWYr3ZT1/CuI+AkcN14o1iW786ZUtQu2Jirkk9ARXtNvpug/Zrb/iQSyPb7gGkd/ut1zuHGPevgq1Vxqb7HRh6EZ0r23PlXWxHaalDfWoURy53KOgPevR/h3qjWGg32pR4LnMYPsB/jVPQvBGia9qepQ6xqtxpIS+Zba2jh3PKpPDDIwqj1PWty8+GXjLRdJupLCXTtY0iRm8qS0uF34xzmM8g/TNdeJheik3ucmHrOEpxjset/DDTL3R7OyupNR05Jr+Pz7ppnxJyPlX6VzPj3+0f+E5s9Tu5LVbq5050zatlTtkwD+VYnhDx74dvtKSz16aa31GDbAzxHGQvTPpT/BSXnjf4hNcWNlcSaNYs1srx/M23qzfUnHtXlxpzi3oejVnTlTST3L2k6peRahJE105C9CTwaedb1GNLsTOEaNd8YQn5qu+JvCl/4emXUpEZrCeYxq7YLRMP4XxkA1zvie5hW1JjfEjQOhHoeuc17idz59qx7F8P4bjR9Dt9J0looJXQXN7eP96SR/mOPauxlvpYJ4be8vkmjnXYdxwrE9vSvMLC60zSLbTBqK3l2fsC8xy/uyCvVueeasT3ljNoJtPs/wDZ9p5ykTOxJds8EFgDivnak5KTk3fU+hp0IypKyseUftG+EZNA1OS0s7crBqDq1qg9S2Cv51k/FqceBfCWl/DnR5gl1Nbi51uZOGZ2HCZ9Mdq99+IknhvxND4a027maW7XUI2tQmTI4UfN07epr5f+NGka1c/FvXbXT9P1PUZEmCs0dtI2446jj7vvXuYaqqkFc8OtScZOxyPhm6hs/FOkTSnbBFeRMxHYBhX3bomp6e9489/dxtJdsTBDwSy47cV8k+C/gj4v1plvdbC+HbBCGMl0haVu/wAsY5/MivpDSb64s4Lez0mSKV7YBFmkQK8mB1BYHj2rmx1VOFoPqduXYaXP766F7xhb6Bq+kXEunrHJBE+6RMYVWU+h6GvMtY1CK6dZLiFZVQfu1J+WMewrf+KHii+03wxLatZi4muCY3eFcrFnqWZVxn8q4jwrp+r67Nbx29jMY3B/fyoyxKAMklsYp4Kp+6vJix9C1W0dyraag9n4hAWERRXQ3AKOSRXsXw+1aLT9PutTjjiFyGEULEl2Unqcf4V5B4q8VaRoG63swLi+XMZlwCQe4HpVX4b+Jb+w8V2xvFkmi1BWUqpJ8hhyG9zW2KTlRlynLhklWipn0aPH1pJa4uptRkR38sObZgNwrxT9oz7HqkujeI4YYFvCkkFy4UIJlX7u73967iW8+zwQ3KeJ47pi5Ywq2T/3x2PqTXg3xh1iabVLlpIri3t2J8pHPyg9z7Zry8NFuqnE9bGwhTiejfCfwnq3jn4d2iWdxbwixndYjI+47ieoGOMV0vwu8N26JqniTVIPtEFihitRIMq8yZ3SBT1weBmvL/hb8XNU8D+EBpeiWVrcXFzIrLLMDthY8YCj73WvaNU1ho/B5srWNHuCqGVYhgb3ILcDtkmvWlFbnFKrUt7JPR2NDwrpfiB5S2ratbNoMI8+VY4QGkkb5irt37dK7TXNSkvbeKXT7CCxWEfulAwZB6Nxx9Kx7W1tzp1ta3FxHi1AYopwpb+8R3Nczd+IrfRdcNlcXVxdLJmSBHfd83fnsKypRkm2+vQ4ZTqTl7z0Wy/X1Z29leOwX7Q21m4IJ+6a/POvt+HUL68VbmXapkO4oV4A9jXxBX02QrWo/T9TuwT+IKKKK+iO0K7mP+19P+HllqM+jTS2UySw2d3ImYUPmPuwe7ZyPwrhq9u0/WfDh/Z7sNE1q5WJmjndQrESFhPIV2jvya8bO6rp0ItLeS/JmVeiqsGm7W1ON+CmrW0ev3enPK0N7eqPIlOQrOv8Ptn1r1jXdf8AGC+HdVS9hgtY4rVmE0cY3tgcfNXzx4U/tqLXItU0G2M91Yf6RjHG1eufwzXvGsfEKx8R/BXWNQht/seppCsdzbOMEB/4k9VPrXzcqdOctVqeVTr1KcHGL0Z5j8JrrxB4m8VWvhuC8AN/nzpXX5gmMs2Rg5/GvqbQ9L0vwLYm0t9PuLieNRvVnyqAjOdx++zevQdK+dv2TrXzvij9vnYILazZunQHivqbx6bS4tbPUbG5WQMyw7VPVt2efSsa8258pVJe5c+bv2gvBHhqy8W32qzXV7pX2mMXEZtbUTw3QPDYwy7HB4IPHuK7f9lbV/Dcl1f2dhps7aPpGnKZWvAvnXE8kmS5VSVHoOa3/Gvh8+MvAF5pEZ+0atYbr6xZyoGDnfAO5yK4X9kB47O+8ZqHaGRbKNuZPLKAPyC2Mgg98Vejp+aMVdVGnsz6M1s6brSt4X1Pw22l2t/ESjEBCzAfKQAB09c18jeNibS9lsMLDJG0sLnnPBxnmvqHXvE1/fnTZZpLUvbyKEeHEic8E7hw3HHHSvnD9pe0hsfiI4tioW7iFxsDfdY9fpSh8Vi5L3bmd4c8dao02laNaR2tvDaRCCIMm4Sn/aye9ev6PpGuazCZPEUYWJkxGI8Kn4L2NfMFq3mSsF4dSCpHXNexQ+JLoeDHmbWrlb1ovMjhJ+8MbeD2w1ZVsBGq046dzWOZToJxet07evQ6fx94m0LwMlva+HYrd/EQj2SXaKHkjj/us3f6GuVuvjV4rfTLuQXELPHbM4k2hSGA4GMd/rXAWV3eaS0l9GyS3DRsjtKu/hhgnnvWDE32qyliU8yArwa0hhoRVmri+s1L6Ox9Z/C9De+EdM1vW2e71S8hWZleRmjj3cjapOM+9aninRf7ShcI3lyOmAR2PqPeqfgbbB4I0kSkfuII1z6YGK6u62+Vtb5WHKMOxr5+rrJn6BSpqEImD4X0RrC0gjZmlmRCrEdGJ7+tVfilp15qvg2+tNOvLiwv44S8bROULbRko2Oqkdq6zQ9ceyaT96kM5GGLoDn3B7VU1e+S+1j/AEqbzZJIstuHJXpRCUYpST1IlQlUlKnOPu23/pfqfFmnx20N60l0ZriVsYZznae9e1fBK+sb6DWtDVEj1ORFmtPPwHdR1UdK8v8AGejx2d9q9vDJtmtbt9oPBK7s/wBa1/DGtT+JtPttJ1HUAmoxuPs14EVJYwo+Vd4wQPavoKlP21PlWzPg+f6vWvLdHq0XhtI7kzrqUTzS/LHCi5YN7jtisD43X99Z65pFrodj9ungtcXxS0E6MPRlII/E1wur+LPHWkyyWOpanPLtBX7RGFDyDp97Ga6zw7+0H4l0rwBBoOj2dgslsGgmu5oi7Sqc8tz1561y4fBSpz5mzfFY+NWFkjH0rWPDN/oTSXXh7RYJrdxJi2t/KO7PDECvXPC+l3N5Yw/ZwZDJtfg8BepJ9q+SZbyae7leNykksh3KowpBOTx6V9heEdc03R/DvmXEmJTp2IcEdSuK66loq7Zx07zdlqVfEE901xiO6ZcjjBwB+VcTrFnevrWnSLKGBkMZwADhu9dbbSK1laPKRueMbh1BP1qOC0S81ETtbvPFanfiNhksOgPrSQM2t0YjjiQlhGOpb9AK+K6+0mvIr4s8KTNIeMeWE2n0r4tr6HIf+Xny/U7cH9r5BRRRX0J3BVe5yWIJOO3PSrFVLpwrsMbj/KvKzf8AgL1/RnFjv4a9T0r9nX4iaL8PfE15qmuaO+pQz2pii8pEMkb54wW6A9D/ACNT/FzxlN8UvFCarpWgx6JDHbC2kH2jd5yg5G8hVGfYCvJbJHkm28hc/MfQV6L4H0fW/E0x07RrctHCeZBwq/U18rVkqd5HJh6XtdGdl+zol1ovxDjtbrY0NxbuoZGyCRyAa+jvGqR2+hyalHOtp5RVpGAG1hnoR/WvAPF/gW58B+GbTxRHqU8l/DKokKHCoT0xXvXgG+sviN8PIby1ktBcyw7J4XjyBIB6Zx156VxSqKo+dHTKl7NOJyuhayumahBNFtEqybYptm90zydg/vMMKM+tV/C2lWuj/HPxe+mx/ZINS0Vb3yvNVPLLclQwBAIbOT0qld6bqui6t9iv1u7S5jkCF7dcvLuGf3Z6HPTPaurtNQ0LTdB/tC8+w2eorm2t5VYxnb08pCOXAJwWxyc1vfR2OVpFaxe3EsV1qd9Db25APlx2/kySMP7y/dJ/214YdqyPH/g7wv49uTqH7+1u0jEKXSSEqpH3QwPBH0wfeqHhiC61PWb+QQx3kdjF+7hlfCHn1PYH8663VhrEuiwWS6XZutzAzy/ZnCeSw6Ee1cs8S4S0PQo4L2kOZnyDrlpdaD4mvNIu18u4hk2t7+49qsS6pdvpAt8sWhk6/wCwe30zXW/FTRL3xELLW7S1eW/A+zXBVSeUOAfyrofhF8EfE/jbQ7i8aa1tYSxgczHEsTjvtHWvUhO8bnk1KS5rPoeTT6hcoBvYmNxwa9V/Zv8Ah5b+Isa54hhdtLRysEGdvnsOpPOdg9utQfGf4Ha58P5NBt11ZNRg1aQxGRYdixSZHHfPHNd3d2uuW+lQeFfDRt0SxtkSV5piocdxnsSa4sbXdOKjF6s68HQ9rP0Oy+IOseEtO0kx6T4ksbO7tANlpbsHVsfwFR0qfw54msL7Rra4nkl8mZAySKhJT1DAdq5eewm0OFbMeERsNvumvEkDJG2Ocg8/jVP4SMr2MUdpJJDFIxyUboST0z0Ga8aesL9T6HBVJYevFSk+V7/5nos2pReUW0+0F+6/dkDgjPuByPxrN077Zda0WuIJFk2ch8A8npxnitaLT1hVlubiYTA8OwUMPxx/WrGrXB0XwpeX3lieSKB5FLYBcgZBNYKDk9z6qVeFKL5Ve584fFfQry7+IOtR2djLK7qrZQAIWZe7EgZ+leX3dneaOVtbmMQ3a8MqnOfxGa9QsPEmsatZNO9pPNNO5O5M/N6nOKq/EDTILDSIrae3aO4vQJFmVcHPofevcoYmULQkvI/PcZQVWcqseruee3g1TUIvMl1xUWJOjBjuPoMD+dUbvT7+xsxJ5sE0W0M3ly9c9iOtPuI5LNjDdCaBzncJ0+bHsD/OnT6fNcLDHaWxmeccMev1weMV6Z5Fh2lKlxCGYAn+Eg8g/wAq7pvGtpFHax6rGsiwQiCPy5MMOc7iPXtWL4W8MW+reKLXS57j+yrNI99xIzeYQR1xxjJ7CvfvD+h/DHT/AA/Pb+TZXsFzlDPcxBpATxwTyK4MTWinytXPYwdB8vNHR9zB8OeIrHUtI8y1kOY22PGx+ZeOOf8ACvQdFt44dAje4hxNNlpeckHt6Z4r5/8ABsLaF4u16wtY2uLe3uFELFugz8p969m1XX9PECNBeRXMuwbhE2AWx0Knp+Fac608zjlSlzSstih4p1Wa00XVZtNlk86ztmmGeMEdOc5r5Vr6PnZpvDXiBpG3NLaS5+uK+cK+jyH/AJefL9TowX2gooor6E7gqG4jV1YqdrjkndU1dd8MvC1v4h1KabVLtrTTLb/WOibndscADp9a8fO6kaeHUpbX/RmVXDVcVy0qUbyb6HEQ20sGnyXO5k3dMjqK+kfg1oWh/wDCD6HqB1K+glz588EAJ3MDyxA5Irw3xpp81lqcltb+dc254jcxlePQjsa7z4Taw9p4Yez1W1e6soGZVCsA8ef6V8Xi5c9NSi+pphcJUoVXCpFqy/E9J+JGmaTa+BfEkkOoajO1xGZEt7jKhTnIbBrzr9nTx1ceHNZis5jK1tdclE/hPriofin4klk8MtZ6bZvZ2U+EO9svIO/4VxPw6jvB4o067AmiihlVmkQcqAe3I/nU4dJUm5MKtGdWuoUot6H3z/xIPG+mQw3r5nVN8NzG2JIc+h7cdc14342k8PWepXWmNdwahNYPGPNiiISIscKu7kIAOAuck5Jrpp9AvvGXhu7uvC019ZXM8RgF5HNE49w2W8zP1Un3rwHU/HKeAtB1LwTpdrFLeTOY7+6m+fbIOCwz1b3PStFBtWWqZwNOlN8/utfff0OrTX4NO8UXPh3UJms7bUFVoZ42+6wOcN7Gt3xDNp+g2Y1Q6puMfzLDBMHaY46cdB6189+GbnVPEHii3kuphK0TAB3bkKeK9O1DwrqdvY3jSRxwwhS+/A7DNc+IoqM1fqejhK1T2Gi9DsfBfjTQvDVo1xry2/2W6Hmui4Mw3dlB/pXpnwV1uDwy+sXkuuJqmhaqwu9PPIliH9woRjj1zXwxrl+Zr+YfaDdNuAWQnIA9q6Twx491TR7BtPmkW5sMFvJmLfL/ALrKQy/gcV2ujUgrwZ5UKtKUuWqtPI+2fiP4r8PeI7G2try1WWe2k+0WilgcN0DHHGK8bsHC+JbuG9kDXEh8615BYsOq4Pt0rrdH8Lxr8O9K8S2NuXv7yNJrhCScJjKquSenfua4Z/Dl7e6Zp/iO5mCXV1fygK3ykKo6CvNrwqOV6nRHoUKlOM17JaXG+M9YvdM0m+na+mZ5oGRYGzuYHu3J6dqn+DVw8HhO0jhjM0kaebKVHQ9dtZ934XuprlYNTlijjmbl9+fl9Se1dn8O7e1s7u30XRY2u5bidd7qPkRAeee5rHSUeVLVs2xM3z83Y6NbzSZrSHxBNHc3lvPzs88ZRwcbMk55PRcVyviTxbeX2s32j2enk6ZcwGKdTJxC5GOD/MV2/wActP03wzoH/CUaXDcQ31tIEnNm5QsG4yVyAxFeDt4ztNNSRriNZLqVjIQg29e7cdfpXbRwEpTta4q+bS9nGUZa+fQ9G8GaI+l2um2aa1b2VtDCVkgOBuPqSetZXjTSWm0xLvVNdtbxbO9S4jd3H7tFOSCfy4rkvCXi6PXhqBvNtksIXa7E+Wyk9GGD9elVfHWqaXdaBdWEcklzJdOu9/RV/i9h2HFZRw1RV1Tb1uU61P6t7W2ltjY+J3iHwJ4yvNPGt3skIt5xJug2bmiI5j3ccZ6Ht70viXxz4HsPDFzZ6Fo2nQRtDtjZFDSN2HzHnPvXz/rWi3VgBcJ++tCeJFH3fZh2qx4R0CXWpZpzOtvawY8yQ8nnoFHc16n1GUWouT0PKlmKk3JQV31PUPgd4it5Ly5sr23ha9Cs9vI/BcE8ox9u1eqLPfS2iW7aPZptl80gwLxn3zjHvjNeSWsOm6RBbx2tusSAgzOXBaUHrlq6k6lrMNkZJNfZ9FRQQWIyR2XPX9a5cdh+Wpfud2W4lOk4voTalHZx6pf/AGJGV5pN0jrzlgOlZmiadqMdy8lxdSOC3ALflWbBql00byx3E6XEhLgkAjOf8K6bS9XgvI1jmZUucgN8u0EkfQZr0I4ZKKUXdo8mpVndyeil+JuWlnu0LUoQuWlt3+g4r5jr3fxhrmmWvhrUtKm1TZezRtGiQ5BQn+8ewrwivbyL/l58v1OzBdfkFFFFfQHcFei+CrgxeHbeOHCE72fHVjuIyfwxXnVdx4Of/iWQx+ob/wBCNfOcUL/ZI/4l+TPo+GHbGP8Awv8ANGxeWoulIYkE9SOtS+GLSPTdRjAby7Z3C3C9cof4sH0q7FH+7B9qjVU+0xLLIyRlsOVGcL34r4HmdrI+xxuCp1qb5ldmn4ltNIuG1W4tT9qt7ZFs4HkAw8j8swHYAdK5WCFbCDMKKpHTArdvZLNYxp+nmVoFlMpZ8ZY4wP0rO1BSylUHbNEG7u5x5dhKdKi5wW/fcvaD8aPE3gDTbi30dLSZbmUF1nUnacdVx0NeJareTalqE1xMcz3EzSOxPVmOT/OtDxLP5sqjOQWJre+DGr+CNF8ZfbPH2m/2hpP2Z1EX2cTfvP4TtJH517+FjyUz8wz+qquOlJGfoMV14Y8WRW140GXQbzvyqqwyOfWvaPiHr09z8EJ7y1lQl2S3kdTyFzz+eK8s+NfiDwj4h8Xx3ngzSk07SktljWMQLCWbuSoJ/PNIutxt4PNpKJBazLumDcqZAMDA9a1nQ9pDm6xafy6/oLBVpVKMsPdK12r+f9XKWhaRY2Xmvf6Td30iW5kDRsBFG5HAbP3gMgnHfFcxD8swb0bv9auz6tK0G2Zp2cDAZZSFfjALD1x6YrPjJ2decVoeMfoH8DtVGufDiyW4XabdBEML2xxXI/tX2DW/gXQZrVpYGh1Ntr25wQWX1HrT/wBl7UI4/DsdhdMAJoEliLHHzAYI/KvS/iJoGja/4N1Cx1Q77J4/MOWG9NvORXMvi1NtbaHgP7PXhK41DR/FHiu7WTVbmKD7JaJdPvTzSckgHjgV7T8NbKTTfDQuLyG2+1RzNteFQCi/3enr6Uvwp0vS/D3gRbawDJZSu7wK7bncEfePTtUnw7uA2mX0X3tkrFTkdM8HA/nWGInbExgtrP8AA6Vf2Tv5HLfHWd/+FdavJMu3MHyBvXPAFfH8kbz6ktu7EbnVCfrivqL9p/UPs3w6vWLl5JpI4w2egLDivI/gl4KPjPxdLf3Uf/ErsnEkx7SMPup+mTXoUJcilJ9jKNB12oR3b/zuelfD74f2Efw5LanCEa7Zp55F4IQH5QT9BXjfjuezs5ZLPTxhrh/NlJ6rGOI0/qa+hvihq8fhz4bTyrt8ySPyYowcbiT/ACr5PuriaW5a6kkLTPIHLH1HSssDQ9rU9s/6f9foelnUoUqdOhDt/wAD/M7z4M6VD4g8a2+harE62rKz3MbDaSgGSOemeKT4p+FYfhv4hbT9NZn0u8f7RbOR8wGeUJ9ulbf7PDtfeMNU1W6bzJ0gVQ2McscHpV39q+5zomhPsJKzSoW9OOldNbETdZQfRGVPL6f9mvEdb/rY6rR9f+FT+GRFY6Abi6ntimfs5JVyuMlmOODzwK8vTUDZ+DJPC/yNIuqJJGSv/LMgk4+hrldC1q6tbSIWkYuFdQfKzgk9wKmutburzVY7iPR47e4SPy13uT5YJ64HH50/YxaV31TPJVVxbsuljvfAvh0a1eahC7LGllaPcM5Ukbz0QkdzXGxXnk3qxqRG+SdrEc4P6V03w215dCuLhri3hvRcxOGEpbAfHDfLz36VxHi5kt2t7mOGIYkIZUHAz1zVRXLOT9C6lTmowjfa5b+IkB1LQ11aJTHc2nyzbT99Oxx7Vw1d9od4t1GLWZEMUymMoeQc/wAq4GvaypK836fqdeXP4vl+oUUUV7B6QV0/hO92xCFVy0WT+BNcxXVaEI00iCUgLIC2G/4Ea+e4lt9Uj/iX5M9zIOb603F2sv1R0g1bI2qpGKhGsLHMs8iK6JkkN0PHfFZxfZMsnYmrsUEEN3FNNCktuXXerdCpIzXwyhG59jUxFXlbWtj1G58Az2/wvj8Vf2lA8iW4umtxH0iY9A2eTz0rxvxTr0lvZSC3YpMfl9+a+xtI0XS7fR7LT4o4200xqyQgkqBjPQ18p/teaZFo/wATFW3jWO3vIVuAEUAZxg4ArvWFi5J2PhYcSV40alOT72e1rvb9TySeUyyDcSTjvVSc87f51KjFZQSQw7GpriJZAGwM+1ejBWR8jiZOVRtlVWK4BUMPc1o3Ekx0GFcFQZSQpOQV9q674JeF0174q6HoerWLSWl0zM8coIDqBn8q+lPFHwB+H82n3Mlna3tiLWGWUJFcEqCFJzz9KTqJEqE436fgfFR8wD+KrVuu4qpOMkA/SlMY852/gViAT9abO+2FjkAkYWrMj7L8K6BfaT4T0i9tJgpgjjZZEznHHvzx9a9OupFutNeO6s51klj2F4mwpBHoax/2fZrfxD8G9JaYIZVtRG69SCBjn0NdYlnP5CKFTyugySCK5Gnc6UjKSzlXS0sbKFIxHD5aIclYlxgknuai8DaNcaVpklsiRJvJ2qiBUCE+wrsItLjWABpv3OQxA/iNYfjDXYdMsWit/wDWEEKqDJNQ4JzUnuWm7NdD56/bLu86NYadby5WG6VplQ5A9M//AF6t/s6+KtGh+H0OmxkQ3nnuJzjl3z1rF+MdhNeeB9WvroZleVGyecYNeafs92s+peMrmxW4MSGIsm4fKWz/ADreabpM7Mpqqni43Wj0O6+NfiC41TSFaQkQRXX2WEdiy5Lt/IV5HLKpPJFekfHm3bT9O06LzmZftEh2HoGxyR9a8fDMxBya7MFJQopIwzn3sU9ei/K57F+zffBNf1C2YHc6o4b6HpXT/tWQf8UXZzY6Xq4/EV57+z3JcL4zu4oITMzWwP3sYwa9G/alvUf4eabGyPFO92u5HxkYHsa4qv8AvB7lB3yV+V/zPnjRbxhb/Z2dxtbotblteLCGA+dm5IHGPc1z9jHbLo0l35mLgTYKZ6r7VesHVwNuB7V2xkfItHSxXQw7H5duDyc8flVeSE3uZH2ukZLDcSMjHamWTMt6FlGFdD1+lW45IZpo7VF3eVjLK2AWPQVqiSHwvpdy1+sMhZELZB55UHpXK16zpemyQ6nBdXHyyOm3Yg+VPQY/rXk1exlcbKXy/U9LLvtfL9Qooor1j0wrrtDjWTQoF7ncCP8AgRrka6bw3cLJZC3LbXjY4+hOa+e4lTeFj/iX5M9zIJxjiWn1T/NFxY3wYW5x0rU0q8MNtLDcRq2I2VSyhhyPQ1BLdW8IZo7eW9nUDKRD+tUZbrV53y2izQRY7ctXxHK5H1c6kKTsnd9km/vex7h4P+KQg8K6ZYx6Vf6hqEMISQRxDbx0+Yk9v9mvPPj3e3HiI2Oua/oDWUMCm2XMoaTDHIJwBj8q5bTfGXibSLG4srC3igjLbt0iklfXviuR1TWde13Mmp6rPcrv3CJjiP2+UYFd1D20p9El95+b5thaFCUpXk3JuytZf5mEkPmSyeSWMYPyn1FdN8PfD7+KPE1tocV1HbeZkySydFUdeO59qpN5ch3RwpEDj5V6A1d0O7k0nVrTU4ciW2lWQbTgkA8j8RXfNS5Xy7nhwcedc+x6d498C+Lvha8HiHwprNzcaau3/SAqmS3Y8HI5wp9R+NdPpXjn4rapYtY6fBbXwubVxcTzhTGiFOTuXoeenNdXpvxF0rVNDEQtRLZ3UX70zD5Np+8uO+Kiv/iF4Q8O+HZLG3t7e3WNf9GtbNAEmB6EY/WvIVaq7K3vfmfRqjSjCfO7ppW1+H0vfc+StQjEFzLb8K8TlX9M5p/h3w/qnijW7fSdLiM11cyCNE/mfwrV19k1LWLvUpEVZJ5C5RRhVz2Ar1T9kuysY/HN5qFxDHJc+SLfTgzYIuG6YHrjNewr2uz5myvZH0V4bs/EPw68O6PpGlWmkvFsC31xdPIxDADlUVgBn1rZt/EunT6pHqV95X9nMxRmQMFDj+IZP3c15LY6tdr4x8S3GtZjv9UuT9nhmkO+O2h+TIHoWzisH4s+NYdL8LiCFiL+6XECL93Z6kHqPoAPrXmVKtVVuWmz2aWGo/V+eqj2f4yfFjSPA+kySy/ZrqcqPIto7keZJnoQBnA9ziub+EPjbwz8RdFfUGka11qAH7ZZvKWaNc8MpIG5ffFfGWqXd1fXLXV9cPPMRgu55x6ewq34D8RX3hfxhp2s2MxieKYK/PDoThlPqCK9BU9DypVFfTY+of2jhbw/DbU5LNt6IBl8YyScVynwB0fw3N4PhvtOc3OoAgXaJxJG2ehGenvWL8cvH0WqaX/wjNqFCu/m3bYzjnKqPw615X4cudU03xDZDw5c3SanPIscaxsFEhP8PuKJQcocp1YLGQw1bmlG6at/wx7z+0t4ZivPCtjf6egNxFeLEQWABDjAyT057muD0r4C+Mr2NPMu9Gs5D/yzkui7f+OKw/WuxvPDtl4vlbS77xTfxTWeGvlhtioDejbjjg16P4O8QaDaWzaLpuojVNTs0CzSvjeV7HA6CoWIdNKnH8j08HltGtNurd9tV/wRnw88E6P8OfDRtQ6XN/Kd9zcFQGkb0HfA7CvBf2i9div9TGkWV41xHbyGadXOBHIR0X8OtfQnie4CaZJfTyriKNpGbsMdq+RviF4gm8Waw99PHEgB2o6LhmUdM+tFFOc+ZnZnEo4XCKhB2v08kYvhu3ubwyW9vpy3LE53k42fj0/OtuPTLaCRo9Vgn0+UHiWL5lb6gZ/SpvAUI2yW69Q2WPrWx4y06NrNbhoiZI+A/oPSvShT93mPjW9bGbcf2adOeaPUxdsg+RY1Ik+pXt9elWvA7QyXyxquEi5yw5LHua5e21CfS5hPbMPR4yMhh3BFNfVAy7bVjCJCWlUcHPp9KV7O47H0d4Q8Mx+I5mkj1CK3S3/dmVhv+c/wgZHP1r5rrqNH8Xalpvh2DRdPAtlGpR3jzo2HcjgL9K5evUyiU5TqOW2lvxPYwSpqFo79Qooor2zsCuz1Cwt1+H+g6rC0dtLiaGeTf80h85yBjHYEc5rjKK4cwwX1ymoc1rO/fo/8yozlDWLszsvC/inT9NuWS7hP2byiQ6rli47Yqzc/EfzM+RpMap2LSZOPwrhKK8f/AFZo3u5fh/wT0VnmZRpqnCqkvKK/W5seIfEqalYTwRWZguZePlOQR3+lYFszCPpggc+1T0VtTyGNNWjP8P8Agnk4518dNTrzu0rbWGwPkhh0PUVPLJtSoqK0/sb+/wDh/wAE4vqH978CjJeXHmCFbqZIxzsVyBn6VOLhlCFWdtowAzZ4qeij+xf7/wCH/BD6i/5v6+8ck4ZOTz70mn61daPrVnfWs8sUltOk6mNtpBUg8e+Mikoo/sX+/wDh/wAEPqH978D2PVvi74X1vxqnjS7gnsr+50+W2ubcEyJG4xsK56Bh6d/SvKvEPiBte1mfU5sqZThEJzsUdBVGis1kMVLm59fT/gmssPOVP2fNpvt/wSvcSbs46DqR2ql/rp0U5EeevrWrRWn9jf3/AMP+CY/2f/e/ALm8Vhlm3E9yeTSWFxeIRcQyvHtOUwehHeloo/sX+/8Ah/wQ+of3vwOm1H4keML6x+w3Oox7WURySRRBZHXP8RHU+5qnoF/qnhnXV13SJit0vUOcrKp6q3qDWLRVQyaCTvK9/L/gmn1apdSVTbb+rnqfjj4qX/iXwgdJtdNbTWuCBcP5u4Y7he+D71wuheHZ9Wlkt4Z44DBC9w7uuVCqMnOKxqKccnjGLjGX4f8ABNMRRq4manVne3kbfgW5WC+8zkmRj9OK9C1JYb6wkt2Aw68eua8iorWGW8qtzfh/wTleW3+1+H/BNPU9F1GGB79Y08nkHDjcMdeK5y5uMyBvzrQorN5Tf7f4f8Ef9n/3vw/4JRF5gD5uKvUUV14PB/Vr+9e51YfD+xvre4UUUV2nQFFFFABRRRQAUUUUAFFFFABRRRQAUUUUAFFFFABRRRQAUUUUAFFFFABRRRQAUUUUAFFFFABRRRQAUUUUAf/Z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jpg;base64,%20/9j/4AAQSkZJRgABAQEAYABgAAD/2wBDAAUDBAQEAwUEBAQFBQUGBwwIBwcHBw8LCwkMEQ8SEhEPERETFhwXExQaFRERGCEYGh0dHx8fExciJCIeJBweHx7/2wBDAQUFBQcGBw4ICA4eFBEUHh4eHh4eHh4eHh4eHh4eHh4eHh4eHh4eHh4eHh4eHh4eHh4eHh4eHh4eHh4eHh4eHh7/wAARCADiAO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door64/Z/wDg78OfFPwe0PX9e8O/a9SuvtHnTfbbhN224kRflSQKMKoHA7V9bjMZDCQU5p2vbQ+gnNQV2fI9FfeH/DP/AMIs/wDIpf8AlRuv/jtWYP2e/g+w+bwhn/uJXf8A8drzlxBhn9mX4f5mX1mB8DUV9/8A/DO/wd/6E/8A8qV3/wDHaRv2ePg6B/yKH/lSu/8A47T/ALew/wDK/wAP8xfW4dmfANFfecn7P3whB48Jf+VG6/8AjtLH+z78ISefCQ/8GV1/8dqf9YMN/LL7l/mP6zA+C6K+/wBf2d/g6R/yJ/8A5Urv/wCO0H9nf4O4/wCRP/8AKld//Har+3sP/K/w/wAxfWodmfAFFfe037PfwhVuPCOB/wBhG7/+O0xf2ffhET/yKP8A5Ubr/wCO1P8ArBhv5Zfcv8x/WYdj4Mor7+i/Z4+DzLk+D/8AypXf/wAdp3/DO/wd/wChP/8AKld//Har+3sP/K/w/wAxfW4dmfn/AEV98XH7PfwfX7vhDH/cSu//AI7UP/DP3wi/6FL/AMqN1/8AHal8QYb+WX3L/Mf1mHY+DaK++4f2efg8w58IZ/7iV3/8dqT/AIZ3+Dv/AEJ//lSu/wD47Vf29h/5Zfh/mL63Dsz4Aor74uP2e/g+o+Xwjj/uJXf/AMdqv/wz/wDCPP8AyKX/AJUbr/47UviDDfyy/D/Mf1qHY+D6K++YP2evg+w+bwhn/uJXf/x2pf8Ahnj4O/8AQn/+VK7/APjtUs/w/wDLL8P8xfW4dmfANFffM/7PXwfUfL4Rx/3Erv8A+O1VPwA+Ef8A0KX/AJUbr/47SfEGGX2Zfh/mCxUH0PhCivvW3/Z8+ELD5vCP/lRuv/jtTf8ADPPwf/6FD/ypXf8A8doWf4d/Zl+H+YfWodj4Eor7zuf2fvhEn3fCOP8AuJXX/wAdr4MruwWYU8Zzcielt/P5mtOqqmwUUUV3GgV96fsrf8m/eGf+3r/0rmr4Lr7z/ZX/AOTf/DX/AG9f+lc1eHxB/u0f8S/JnPifhR6Znmrdr0ql3q3aHjivj47nE9i3SP8AdNFI/wB2tTMoyffNOi+8KbIfmNLCfmFZGhfT7tOPSmx/dpT0rUzKc/3qjTrUk/3u9MTqKye5aL0P3BTzTIfu0+tVsQypddarDrVm661XHWsnuWi3b/dqaorf7tS1a2IZVu+lVR1qzd1VHWoluUi7bfdqaobb7tTVcdiXuQXR+WqJ61cu+lUj1qJPUpFu06VPUFp92p6pbCZUu+tfl5X6g3fWvy+r6Th3er8v1O3C9Qooor6Y6wr7z/ZX/wCTf/DX/b1/6VzV8GV95fssH/jH/wANf9vX/pXNXh8Qf7tH/F+jOfE/Cj0qrlp0qlnmrdoa+PjucTLgpr/dNGaSQ/Ka0IKUn3jTovvCo5D8xp0R+asupZoJ92lJ4pqfdpT0rUgpz/fpiHkUs5+emRnmsnuWaMJ+WnmoofuCnmtVsQyrdHmq4PNTXR+aq4PNZPctF+D7tS1Bb/dqXNaLYhla761WB5qe761WB5rN7lIvW33alqG3+5UtWtiWV7uqR61bvDVMnmoluUti7a/dqc1Xtj8tTE1S2JZUuz81fl/X6e3J+avzCr6Thzer8v1O7C7MKKKK+nOoK+8P2WT/AMWA8Nf9vX/pXNXwfX3d+y3/AMkB8Nf9vX/pVNXh8Qf7svX9Gc+J+FHpJOD1q3ZsCBggj2rgPGmoSRa5BazTSw2nklsoSPm9SfSl8I6xodtqNvHY68Ln7SxUxFyQW9RXxvMkznVKUouR6VmmyH5TSA1W1W9hsNOuL24JEUCF3wMnArUwIpD8xp0R+avFdW+JWsajq0dtpazWUbZdy9sfkQDgkmun+Ffjptd1KfRb+SKW7iXzIpY2BEiDrnHQis7GnK7XPUk+6KUn5aYn3RniuR+J3xG8PfD+xt5tZeaW4umK29rbrulkx1OOw961SbMmdJOfmpkfWvI/Dvx+8J6x4gt9IvLHUNJluWCQPcKpRnPYkdK9aQ/NWcotPUtM0ofuCnVFCfkFPJq1sQVbo/NUAPNSXTfNUCtzWb3LRoW5+WpTUNuflp+atbEMq3bc9arg81LdN81c1478UWPg/wAK32v35yltGSqd3fsorN7lpHUpdW0ciQyTxJI/3ULAE/QVazXy9ovhjV/FVuvirVPHC2mo3bedJaE8W4blEByNpxiuz+Afjq8n1i98F6w7zXNuztFNvLjIOCuTz71MKycuU1qYaUI8x7FeHmqeeasXZ571yvjLxho3hWCOTVJJC8v+riiQs7e+B2qpMzir7HX233KlJrgfBXxO8O+ItT/syET2ty3+rEwA3+3sa7xjxVRaaJaaepTufv1+YtfpvcN81fmRX0vDn/L35fqdmG6hRRRX051BX3Z+y2yj4B+G97BVH2rLHsPtU1fCdfSXwvjvPD/wT0rxNputzETSTLfWUjgpHH58i5VevYE+5NeDxE7YVf4v0ZnVhzI93128i1a6aDSbWG5mUBRJM+0Y7n6Vk+CNPuLnxbHNDLELWwd1uIWjAkjfHTPoa5LSr6PT1S6utZvIGuYSVWCDeB/dbPejTrmRdfmkt/GSaXcTmItfXACJJgdGBBGT718JRvKav1LqqVKk7H0Durz74o61fQ6lZ6Pa3MNpA8ZmuJpThducdaj8A/ECPUtM1oardWM0+i5aS4tZAY54/wCFwO2elcVf+MpfEFxcahNpyKsURjDSxErFzxnIz+lelUhNQlJdDz8PBVJpM3dTk0h9NksJtWTVVmHlyxPjKOeVI7gVF8HPCul+HLjUfE0dg1rczEwQxl9yAZ5IB6ZPvWLpF3Jruoy2D6hpl0jxq7fZyMLj3459q3bzUdXtdQXRfs5n0uBVZp0XPlZHCttHA9zXJScpt+Sud9WmorlWzf3HpaeJYkTyZyryc5dMY+lfOnxF8vWv2mJW1W6aSC00dJLGKKPe0TH0XufeurN2LcLNdaPDBaQs8pnMrhVz3znBrm9H8NeEfGetXHxI0PVr241KKMxXFkZgDHjjeAOcY5HanSqTnCX9bk1sNClWhYZ8V9F0rXvDkYVrixmgnhlhlMKrsKn5tpAzuPpXep4k8YWWlpqD2E/2KCJczThQCoH3ioOf0ri7/QdQudd0O61Br29tLed2kilnOHXHykHtg4rqPEOpQR6Ff2pbVbVVtJFMRfzEkJB+8zDOc+lcim2l7x0ToRm3Kx2WheOotW0hJ1kihIALuj8H6ZrRsvFNrHMnm3vmxu+xgxBK+hGK+avhVq2s2OkyWN3pplncrLDFO2xnjHcV32pPc6taravbQaQ08ySReXJuY+v4flWvNOO7MoYaEqVz199bjlnk/dqkaHG4vy3uBVlLuA2rXQkBiVSxI7ADmvLb22upLdbT+1rFnCMrMFdWU/wlfU10Hwns79fClxb6xM07yTOpyeMYwcU6c5N6mGIwvsopnH+JfEHibV9PvtdtfEC6Np0Id4QJwrui+ig8fj+Vcjovir4y+KfDx8R6TqYbTYcrGFk2SzherAYwfzGaqftC3lxpPgu90ZdMsLaKaQxxGKMB8dyTnOce1bPhm50m18F6faLFfw+baQruiuPk4GcqOnPpUqcow5r7s6YYaFSpypbI7P4K/FC48Vk6TrWwX6KfLlA2+ZjqGHZqb+09p9/qHw6DWMRlMF1HJKoUk7ARkgCvBbO/m8N/G2zk02V2t57hJBkjIDHBzj1r6K+KPxF07w7DPpqLG93JF8zyLujhDfxMP4sDnHeuiOqT7nBUh7ObXY55tQubnT7aWS102/0uWJHLYQRsoHBYjnI9P1rz34Dx6lq37QF1cWNuIrKB3uXkQFVER4AwetZ8epeHZbKW10mRpr9m/cSNGQHUnLMQOEwMnkcV1Pwg1yy8CX93cJaxTx3QCyzO7B2A/uknAHtj8amnRdNty+R04iv7WCUT6Vu25rx3xLoUet+KNRn1w6kHlnNtYrCnyRRKPvZ5HPXmvRfD3ibSvFFg19pM/mRo2yQEYKN6VxvxEie11I6hca5Ppts8e1NrEKTjnp0NTiG+XQywSj7S0jybxB4fTwvNYeJNA1PUZJLe+jjaKeHBJLYyOmRX1ZBI0lrFI4wzIrMPcivKPB9jd65oyyTSlkBzBcTjeceoUHP61saBruoab4ofQtU1Jb6FgFjbZtaM4yM8knPvWdCvbSReKo3fNE7Oc/Ma/Myv0vmPzmvzQr7Hhv8A5e/L9SMN1CiiivpzqCvo74K/2R/wriykk0s3EiwXK3UjMcAeZJtYZ4BGQK+ca+rf2d/DN7rfwu06K7kj/sm4E6skZ2uf37g5IGeua+f4kcVho823MvyZcXZO29jlZPGUGkR2trp11KbSVFA+0xCTyzjpWH4V+Ifh++0bUNE8R20tpqU90ZU1Bj5kTMpIVWXqq49K9B8e/DTS/Ciyajb6iJ0UkfZbtwm7jgI3976184+ItLura/lcQlkOHJXDYJ65xXj1MJhYpTpPzPn1i8VP3Kq2+49V8L69BZ2HidYbuCZbu3h3JHHsyRIQV9xiobLxbqFvczG3ORJFtlic5V17flXlWjapIs622fkK7Wx1ODnmu48L6Nc+IvEVpZ2sxgj5aebdgonfHvWFVxSfNsfSZPUhHDN266nsuiL4R1Dws2oWssVnfYU3EEedyk8MQPf1q7Com0W5tdJuruFJ8Z/fsS2Oma5i+h0Tw/GdN0Sxv9Vv5V5W3Vppcer9cCrnw41+S31i50nVtNazu4493lXUfzKG6Ng964sLXp6qN7PucGP5pN8j93t5mY1hr8ktxY38iXFhKm2Qkt8i/TpmvSPgDovh3wprFwtlp0bT3FqwWSRtxbvtyeg9qkkt0nsZ4EkTbMuHA71Bots2jJbzQKrC3Hyru4OB0rsUFFNR6nnSqSm05O5v+N9Vk0BIV1TTorWKaUG3WPHmSKTjb1JUgnrnpXCeIbdmW7jvtTnnR0I+dw4jB/hX1OKjv7jXPiR4nS8zFKltGYlgjjLqr9OFOcY65NO+ImgeItG8NzTy6PcC3jT5pETdx68fdrKVODmnKxrHEVIxaXUh0KDQ/GF1Fao01vdWtmY0kY4IQcDaR93HeqZ+w+FbOK+mvGljWRwlxdzbQ+3uC3OOMADOa4DwhrFvo+qRajqU80VrFG7TeWeXUr93PbJwKpfDWxvPiR4+fXPEUh/sixzM6SHEMKD7sYHQDHYVMsHGU3J7BHFTUUj0fxB8SbfT9J/t1tBijjaJWt3V2BkZugwenqavfAv41Wcuj3OneJ8wagvm3MU5OIpeMhCT908YHY14p8YvF58ceLILHR0VdKtJBbWEKjaHJONx+p/Svqv4e+F9C8D+ALfRL6G1eV4A+ou6BjK7dc+3OKKeHjCF5blYjFSrSXLsj5b8d6r4h8YapfeKtbSSGNm2rBFGNqj+AYz6dTXcxaL4u0X4Z6TYabqEbTXLbjCXAZVbnaO4rc8V6TpXgi3u7q3Q3OgiZZrfySHcZblBnjg9KfZXd1qc58Sa+yadYbNsEDvhYIf7oPGXbu34CqlRjOS/lKoYhUotvfZGZ4K8C+HrS2lvtclkvb+ThrkyNhD6R/Q96y/jKslpFNfXVxLdNJEkULnBYhRxu9TXU2Or6XqVwzWt1C1nF90q42A9l/8Ardax/iraX2qeGfs+k6bJqMm9fLSGNzIjZ/hycn6bfxrZ046HIqkrs5/SLOTTfD+mw3GJZjahpdgG4AnIUj09fWsvxFrXnTW9hBvQscyFhjgVvJ8M/iTougyatqXh2+jhC72JkR5FXHVlDFh75HFecCaabxPmYFSEyA3Brmlac273sdEJNQR9Cfs66xFpXg3xTqVwSY4LhNqjnJ24AH410Wsyyar4aubnxdfJ5UwZYYIgEEfHOO5I9a4P4e6HNb/Ca58THX9MtkF6btLG4z++2cL05Jz2wR7is2x8TSW17DqetzJfySBhHJkhQjc4TJC4z7fnUVaMpKyPQwcafxzfU70afoEGlmO0TUrKSaONElhkYHYo6gD1pnhHQ9UuPjLDJJqjSWEVmk7ee+ZJivAAHt3zUPh7UdY1W0hu/s0ltbqWVvNRdyKD1zjoR2rufC+kWd1r8HiKQSxXNuhigCPgMhHO8d81hS5pzcZ9C8XyRp80fv7nbTP8xr81a/SW4BVueh6V+bVfV8Of8vfl+py4XqFFFFfTnUFfYH7Ps8dr8EdIuGmmj2JdOTGccC4lPWvj+vb/AAx4kl0j4KWGnxHdLeLcRoN2Co818mvMza3sNe/6M5MbfkVu5WvtQ1j4n/FGLTZb6ZLDzCcb/miiXqQOm4+tdB8UPhbb6Bpf9s+Gry7nZDumgndWYr3ZT1/CuI+AkcN14o1iW786ZUtQu2Jirkk9ARXtNvpug/Zrb/iQSyPb7gGkd/ut1zuHGPevgq1Vxqb7HRh6EZ0r23PlXWxHaalDfWoURy53KOgPevR/h3qjWGg32pR4LnMYPsB/jVPQvBGia9qepQ6xqtxpIS+Zba2jh3PKpPDDIwqj1PWty8+GXjLRdJupLCXTtY0iRm8qS0uF34xzmM8g/TNdeJheik3ucmHrOEpxjset/DDTL3R7OyupNR05Jr+Pz7ppnxJyPlX6VzPj3+0f+E5s9Tu5LVbq5050zatlTtkwD+VYnhDx74dvtKSz16aa31GDbAzxHGQvTPpT/BSXnjf4hNcWNlcSaNYs1srx/M23qzfUnHtXlxpzi3oejVnTlTST3L2k6peRahJE105C9CTwaedb1GNLsTOEaNd8YQn5qu+JvCl/4emXUpEZrCeYxq7YLRMP4XxkA1zvie5hW1JjfEjQOhHoeuc17idz59qx7F8P4bjR9Dt9J0looJXQXN7eP96SR/mOPauxlvpYJ4be8vkmjnXYdxwrE9vSvMLC60zSLbTBqK3l2fsC8xy/uyCvVueeasT3ljNoJtPs/wDZ9p5ykTOxJds8EFgDivnak5KTk3fU+hp0IypKyseUftG+EZNA1OS0s7crBqDq1qg9S2Cv51k/FqceBfCWl/DnR5gl1Nbi51uZOGZ2HCZ9Mdq99+IknhvxND4a027maW7XUI2tQmTI4UfN07epr5f+NGka1c/FvXbXT9P1PUZEmCs0dtI2446jj7vvXuYaqqkFc8OtScZOxyPhm6hs/FOkTSnbBFeRMxHYBhX3bomp6e9489/dxtJdsTBDwSy47cV8k+C/gj4v1plvdbC+HbBCGMl0haVu/wAsY5/MivpDSb64s4Lez0mSKV7YBFmkQK8mB1BYHj2rmx1VOFoPqduXYaXP766F7xhb6Bq+kXEunrHJBE+6RMYVWU+h6GvMtY1CK6dZLiFZVQfu1J+WMewrf+KHii+03wxLatZi4muCY3eFcrFnqWZVxn8q4jwrp+r67Nbx29jMY3B/fyoyxKAMklsYp4Kp+6vJix9C1W0dyraag9n4hAWERRXQ3AKOSRXsXw+1aLT9PutTjjiFyGEULEl2Unqcf4V5B4q8VaRoG63swLi+XMZlwCQe4HpVX4b+Jb+w8V2xvFkmi1BWUqpJ8hhyG9zW2KTlRlynLhklWipn0aPH1pJa4uptRkR38sObZgNwrxT9oz7HqkujeI4YYFvCkkFy4UIJlX7u73967iW8+zwQ3KeJ47pi5Ywq2T/3x2PqTXg3xh1iabVLlpIri3t2J8pHPyg9z7Zry8NFuqnE9bGwhTiejfCfwnq3jn4d2iWdxbwixndYjI+47ieoGOMV0vwu8N26JqniTVIPtEFihitRIMq8yZ3SBT1weBmvL/hb8XNU8D+EBpeiWVrcXFzIrLLMDthY8YCj73WvaNU1ho/B5srWNHuCqGVYhgb3ILcDtkmvWlFbnFKrUt7JPR2NDwrpfiB5S2ratbNoMI8+VY4QGkkb5irt37dK7TXNSkvbeKXT7CCxWEfulAwZB6Nxx9Kx7W1tzp1ta3FxHi1AYopwpb+8R3Nczd+IrfRdcNlcXVxdLJmSBHfd83fnsKypRkm2+vQ4ZTqTl7z0Wy/X1Z29leOwX7Q21m4IJ+6a/POvt+HUL68VbmXapkO4oV4A9jXxBX02QrWo/T9TuwT+IKKKK+iO0K7mP+19P+HllqM+jTS2UySw2d3ImYUPmPuwe7ZyPwrhq9u0/WfDh/Z7sNE1q5WJmjndQrESFhPIV2jvya8bO6rp0ItLeS/JmVeiqsGm7W1ON+CmrW0ev3enPK0N7eqPIlOQrOv8Ptn1r1jXdf8AGC+HdVS9hgtY4rVmE0cY3tgcfNXzx4U/tqLXItU0G2M91Yf6RjHG1eufwzXvGsfEKx8R/BXWNQht/seppCsdzbOMEB/4k9VPrXzcqdOctVqeVTr1KcHGL0Z5j8JrrxB4m8VWvhuC8AN/nzpXX5gmMs2Rg5/GvqbQ9L0vwLYm0t9PuLieNRvVnyqAjOdx++zevQdK+dv2TrXzvij9vnYILazZunQHivqbx6bS4tbPUbG5WQMyw7VPVt2efSsa8258pVJe5c+bv2gvBHhqy8W32qzXV7pX2mMXEZtbUTw3QPDYwy7HB4IPHuK7f9lbV/Dcl1f2dhps7aPpGnKZWvAvnXE8kmS5VSVHoOa3/Gvh8+MvAF5pEZ+0atYbr6xZyoGDnfAO5yK4X9kB47O+8ZqHaGRbKNuZPLKAPyC2Mgg98Vejp+aMVdVGnsz6M1s6brSt4X1Pw22l2t/ESjEBCzAfKQAB09c18jeNibS9lsMLDJG0sLnnPBxnmvqHXvE1/fnTZZpLUvbyKEeHEic8E7hw3HHHSvnD9pe0hsfiI4tioW7iFxsDfdY9fpSh8Vi5L3bmd4c8dao02laNaR2tvDaRCCIMm4Sn/aye9ev6PpGuazCZPEUYWJkxGI8Kn4L2NfMFq3mSsF4dSCpHXNexQ+JLoeDHmbWrlb1ovMjhJ+8MbeD2w1ZVsBGq046dzWOZToJxet07evQ6fx94m0LwMlva+HYrd/EQj2SXaKHkjj/us3f6GuVuvjV4rfTLuQXELPHbM4k2hSGA4GMd/rXAWV3eaS0l9GyS3DRsjtKu/hhgnnvWDE32qyliU8yArwa0hhoRVmri+s1L6Ox9Z/C9De+EdM1vW2e71S8hWZleRmjj3cjapOM+9aninRf7ShcI3lyOmAR2PqPeqfgbbB4I0kSkfuII1z6YGK6u62+Vtb5WHKMOxr5+rrJn6BSpqEImD4X0RrC0gjZmlmRCrEdGJ7+tVfilp15qvg2+tNOvLiwv44S8bROULbRko2Oqkdq6zQ9ceyaT96kM5GGLoDn3B7VU1e+S+1j/AEqbzZJIstuHJXpRCUYpST1IlQlUlKnOPu23/pfqfFmnx20N60l0ZriVsYZznae9e1fBK+sb6DWtDVEj1ORFmtPPwHdR1UdK8v8AGejx2d9q9vDJtmtbt9oPBK7s/wBa1/DGtT+JtPttJ1HUAmoxuPs14EVJYwo+Vd4wQPavoKlP21PlWzPg+f6vWvLdHq0XhtI7kzrqUTzS/LHCi5YN7jtisD43X99Z65pFrodj9ungtcXxS0E6MPRlII/E1wur+LPHWkyyWOpanPLtBX7RGFDyDp97Ga6zw7+0H4l0rwBBoOj2dgslsGgmu5oi7Sqc8tz1561y4fBSpz5mzfFY+NWFkjH0rWPDN/oTSXXh7RYJrdxJi2t/KO7PDECvXPC+l3N5Yw/ZwZDJtfg8BepJ9q+SZbyae7leNykksh3KowpBOTx6V9heEdc03R/DvmXEmJTp2IcEdSuK66loq7Zx07zdlqVfEE901xiO6ZcjjBwB+VcTrFnevrWnSLKGBkMZwADhu9dbbSK1laPKRueMbh1BP1qOC0S81ETtbvPFanfiNhksOgPrSQM2t0YjjiQlhGOpb9AK+K6+0mvIr4s8KTNIeMeWE2n0r4tr6HIf+Xny/U7cH9r5BRRRX0J3BVe5yWIJOO3PSrFVLpwrsMbj/KvKzf8AgL1/RnFjv4a9T0r9nX4iaL8PfE15qmuaO+pQz2pii8pEMkb54wW6A9D/ACNT/FzxlN8UvFCarpWgx6JDHbC2kH2jd5yg5G8hVGfYCvJbJHkm28hc/MfQV6L4H0fW/E0x07RrctHCeZBwq/U18rVkqd5HJh6XtdGdl+zol1ovxDjtbrY0NxbuoZGyCRyAa+jvGqR2+hyalHOtp5RVpGAG1hnoR/WvAPF/gW58B+GbTxRHqU8l/DKokKHCoT0xXvXgG+sviN8PIby1ktBcyw7J4XjyBIB6Zx156VxSqKo+dHTKl7NOJyuhayumahBNFtEqybYptm90zydg/vMMKM+tV/C2lWuj/HPxe+mx/ZINS0Vb3yvNVPLLclQwBAIbOT0qld6bqui6t9iv1u7S5jkCF7dcvLuGf3Z6HPTPaurtNQ0LTdB/tC8+w2eorm2t5VYxnb08pCOXAJwWxyc1vfR2OVpFaxe3EsV1qd9Db25APlx2/kySMP7y/dJ/214YdqyPH/g7wv49uTqH7+1u0jEKXSSEqpH3QwPBH0wfeqHhiC61PWb+QQx3kdjF+7hlfCHn1PYH8663VhrEuiwWS6XZutzAzy/ZnCeSw6Ee1cs8S4S0PQo4L2kOZnyDrlpdaD4mvNIu18u4hk2t7+49qsS6pdvpAt8sWhk6/wCwe30zXW/FTRL3xELLW7S1eW/A+zXBVSeUOAfyrofhF8EfE/jbQ7i8aa1tYSxgczHEsTjvtHWvUhO8bnk1KS5rPoeTT6hcoBvYmNxwa9V/Zv8Ah5b+Isa54hhdtLRysEGdvnsOpPOdg9utQfGf4Ha58P5NBt11ZNRg1aQxGRYdixSZHHfPHNd3d2uuW+lQeFfDRt0SxtkSV5piocdxnsSa4sbXdOKjF6s68HQ9rP0Oy+IOseEtO0kx6T4ksbO7tANlpbsHVsfwFR0qfw54msL7Rra4nkl8mZAySKhJT1DAdq5eewm0OFbMeERsNvumvEkDJG2Ocg8/jVP4SMr2MUdpJJDFIxyUboST0z0Ga8aesL9T6HBVJYevFSk+V7/5nos2pReUW0+0F+6/dkDgjPuByPxrN077Zda0WuIJFk2ch8A8npxnitaLT1hVlubiYTA8OwUMPxx/WrGrXB0XwpeX3lieSKB5FLYBcgZBNYKDk9z6qVeFKL5Ve584fFfQry7+IOtR2djLK7qrZQAIWZe7EgZ+leX3dneaOVtbmMQ3a8MqnOfxGa9QsPEmsatZNO9pPNNO5O5M/N6nOKq/EDTILDSIrae3aO4vQJFmVcHPofevcoYmULQkvI/PcZQVWcqseruee3g1TUIvMl1xUWJOjBjuPoMD+dUbvT7+xsxJ5sE0W0M3ly9c9iOtPuI5LNjDdCaBzncJ0+bHsD/OnT6fNcLDHaWxmeccMev1weMV6Z5Fh2lKlxCGYAn+Eg8g/wAq7pvGtpFHax6rGsiwQiCPy5MMOc7iPXtWL4W8MW+reKLXS57j+yrNI99xIzeYQR1xxjJ7CvfvD+h/DHT/AA/Pb+TZXsFzlDPcxBpATxwTyK4MTWinytXPYwdB8vNHR9zB8OeIrHUtI8y1kOY22PGx+ZeOOf8ACvQdFt44dAje4hxNNlpeckHt6Z4r5/8ABsLaF4u16wtY2uLe3uFELFugz8p969m1XX9PECNBeRXMuwbhE2AWx0Knp+Fac608zjlSlzSstih4p1Wa00XVZtNlk86ztmmGeMEdOc5r5Vr6PnZpvDXiBpG3NLaS5+uK+cK+jyH/AJefL9TowX2gooor6E7gqG4jV1YqdrjkndU1dd8MvC1v4h1KabVLtrTTLb/WOibndscADp9a8fO6kaeHUpbX/RmVXDVcVy0qUbyb6HEQ20sGnyXO5k3dMjqK+kfg1oWh/wDCD6HqB1K+glz588EAJ3MDyxA5Irw3xpp81lqcltb+dc254jcxlePQjsa7z4Taw9p4Yez1W1e6soGZVCsA8ef6V8Xi5c9NSi+pphcJUoVXCpFqy/E9J+JGmaTa+BfEkkOoajO1xGZEt7jKhTnIbBrzr9nTx1ceHNZis5jK1tdclE/hPriofin4klk8MtZ6bZvZ2U+EO9svIO/4VxPw6jvB4o067AmiihlVmkQcqAe3I/nU4dJUm5MKtGdWuoUot6H3z/xIPG+mQw3r5nVN8NzG2JIc+h7cdc14342k8PWepXWmNdwahNYPGPNiiISIscKu7kIAOAuck5Jrpp9AvvGXhu7uvC019ZXM8RgF5HNE49w2W8zP1Un3rwHU/HKeAtB1LwTpdrFLeTOY7+6m+fbIOCwz1b3PStFBtWWqZwNOlN8/utfff0OrTX4NO8UXPh3UJms7bUFVoZ42+6wOcN7Gt3xDNp+g2Y1Q6puMfzLDBMHaY46cdB6189+GbnVPEHii3kuphK0TAB3bkKeK9O1DwrqdvY3jSRxwwhS+/A7DNc+IoqM1fqejhK1T2Gi9DsfBfjTQvDVo1xry2/2W6Hmui4Mw3dlB/pXpnwV1uDwy+sXkuuJqmhaqwu9PPIliH9woRjj1zXwxrl+Zr+YfaDdNuAWQnIA9q6Twx491TR7BtPmkW5sMFvJmLfL/ALrKQy/gcV2ujUgrwZ5UKtKUuWqtPI+2fiP4r8PeI7G2try1WWe2k+0WilgcN0DHHGK8bsHC+JbuG9kDXEh8615BYsOq4Pt0rrdH8Lxr8O9K8S2NuXv7yNJrhCScJjKquSenfua4Z/Dl7e6Zp/iO5mCXV1fygK3ykKo6CvNrwqOV6nRHoUKlOM17JaXG+M9YvdM0m+na+mZ5oGRYGzuYHu3J6dqn+DVw8HhO0jhjM0kaebKVHQ9dtZ934XuprlYNTlijjmbl9+fl9Se1dn8O7e1s7u30XRY2u5bidd7qPkRAeee5rHSUeVLVs2xM3z83Y6NbzSZrSHxBNHc3lvPzs88ZRwcbMk55PRcVyviTxbeX2s32j2enk6ZcwGKdTJxC5GOD/MV2/wActP03wzoH/CUaXDcQ31tIEnNm5QsG4yVyAxFeDt4ztNNSRriNZLqVjIQg29e7cdfpXbRwEpTta4q+bS9nGUZa+fQ9G8GaI+l2um2aa1b2VtDCVkgOBuPqSetZXjTSWm0xLvVNdtbxbO9S4jd3H7tFOSCfy4rkvCXi6PXhqBvNtksIXa7E+Wyk9GGD9elVfHWqaXdaBdWEcklzJdOu9/RV/i9h2HFZRw1RV1Tb1uU61P6t7W2ltjY+J3iHwJ4yvNPGt3skIt5xJug2bmiI5j3ccZ6Ht70viXxz4HsPDFzZ6Fo2nQRtDtjZFDSN2HzHnPvXz/rWi3VgBcJ++tCeJFH3fZh2qx4R0CXWpZpzOtvawY8yQ8nnoFHc16n1GUWouT0PKlmKk3JQV31PUPgd4it5Ly5sr23ha9Cs9vI/BcE8ox9u1eqLPfS2iW7aPZptl80gwLxn3zjHvjNeSWsOm6RBbx2tusSAgzOXBaUHrlq6k6lrMNkZJNfZ9FRQQWIyR2XPX9a5cdh+Wpfud2W4lOk4voTalHZx6pf/AGJGV5pN0jrzlgOlZmiadqMdy8lxdSOC3ALflWbBql00byx3E6XEhLgkAjOf8K6bS9XgvI1jmZUucgN8u0EkfQZr0I4ZKKUXdo8mpVndyeil+JuWlnu0LUoQuWlt3+g4r5jr3fxhrmmWvhrUtKm1TZezRtGiQ5BQn+8ewrwivbyL/l58v1OzBdfkFFFFfQHcFei+CrgxeHbeOHCE72fHVjuIyfwxXnVdx4Of/iWQx+ob/wBCNfOcUL/ZI/4l+TPo+GHbGP8Awv8ANGxeWoulIYkE9SOtS+GLSPTdRjAby7Z3C3C9cof4sH0q7FH+7B9qjVU+0xLLIyRlsOVGcL34r4HmdrI+xxuCp1qb5ldmn4ltNIuG1W4tT9qt7ZFs4HkAw8j8swHYAdK5WCFbCDMKKpHTArdvZLNYxp+nmVoFlMpZ8ZY4wP0rO1BSylUHbNEG7u5x5dhKdKi5wW/fcvaD8aPE3gDTbi30dLSZbmUF1nUnacdVx0NeJareTalqE1xMcz3EzSOxPVmOT/OtDxLP5sqjOQWJre+DGr+CNF8ZfbPH2m/2hpP2Z1EX2cTfvP4TtJH517+FjyUz8wz+qquOlJGfoMV14Y8WRW140GXQbzvyqqwyOfWvaPiHr09z8EJ7y1lQl2S3kdTyFzz+eK8s+NfiDwj4h8Xx3ngzSk07SktljWMQLCWbuSoJ/PNIutxt4PNpKJBazLumDcqZAMDA9a1nQ9pDm6xafy6/oLBVpVKMsPdK12r+f9XKWhaRY2Xmvf6Td30iW5kDRsBFG5HAbP3gMgnHfFcxD8swb0bv9auz6tK0G2Zp2cDAZZSFfjALD1x6YrPjJ2decVoeMfoH8DtVGufDiyW4XabdBEML2xxXI/tX2DW/gXQZrVpYGh1Ntr25wQWX1HrT/wBl7UI4/DsdhdMAJoEliLHHzAYI/KvS/iJoGja/4N1Cx1Q77J4/MOWG9NvORXMvi1NtbaHgP7PXhK41DR/FHiu7WTVbmKD7JaJdPvTzSckgHjgV7T8NbKTTfDQuLyG2+1RzNteFQCi/3enr6Uvwp0vS/D3gRbawDJZSu7wK7bncEfePTtUnw7uA2mX0X3tkrFTkdM8HA/nWGInbExgtrP8AA6Vf2Tv5HLfHWd/+FdavJMu3MHyBvXPAFfH8kbz6ktu7EbnVCfrivqL9p/UPs3w6vWLl5JpI4w2egLDivI/gl4KPjPxdLf3Uf/ErsnEkx7SMPup+mTXoUJcilJ9jKNB12oR3b/zuelfD74f2Efw5LanCEa7Zp55F4IQH5QT9BXjfjuezs5ZLPTxhrh/NlJ6rGOI0/qa+hvihq8fhz4bTyrt8ySPyYowcbiT/ACr5PuriaW5a6kkLTPIHLH1HSssDQ9rU9s/6f9foelnUoUqdOhDt/wAD/M7z4M6VD4g8a2+harE62rKz3MbDaSgGSOemeKT4p+FYfhv4hbT9NZn0u8f7RbOR8wGeUJ9ulbf7PDtfeMNU1W6bzJ0gVQ2McscHpV39q+5zomhPsJKzSoW9OOldNbETdZQfRGVPL6f9mvEdb/rY6rR9f+FT+GRFY6Abi6ntimfs5JVyuMlmOODzwK8vTUDZ+DJPC/yNIuqJJGSv/LMgk4+hrldC1q6tbSIWkYuFdQfKzgk9wKmutburzVY7iPR47e4SPy13uT5YJ64HH50/YxaV31TPJVVxbsuljvfAvh0a1eahC7LGllaPcM5Ukbz0QkdzXGxXnk3qxqRG+SdrEc4P6V03w215dCuLhri3hvRcxOGEpbAfHDfLz36VxHi5kt2t7mOGIYkIZUHAz1zVRXLOT9C6lTmowjfa5b+IkB1LQ11aJTHc2nyzbT99Oxx7Vw1d9od4t1GLWZEMUymMoeQc/wAq4GvaypK836fqdeXP4vl+oUUUV7B6QV0/hO92xCFVy0WT+BNcxXVaEI00iCUgLIC2G/4Ea+e4lt9Uj/iX5M9zIOb603F2sv1R0g1bI2qpGKhGsLHMs8iK6JkkN0PHfFZxfZMsnYmrsUEEN3FNNCktuXXerdCpIzXwyhG59jUxFXlbWtj1G58Az2/wvj8Vf2lA8iW4umtxH0iY9A2eTz0rxvxTr0lvZSC3YpMfl9+a+xtI0XS7fR7LT4o4200xqyQgkqBjPQ18p/teaZFo/wATFW3jWO3vIVuAEUAZxg4ArvWFi5J2PhYcSV40alOT72e1rvb9TySeUyyDcSTjvVSc87f51KjFZQSQw7GpriJZAGwM+1ejBWR8jiZOVRtlVWK4BUMPc1o3Ekx0GFcFQZSQpOQV9q674JeF0174q6HoerWLSWl0zM8coIDqBn8q+lPFHwB+H82n3Mlna3tiLWGWUJFcEqCFJzz9KTqJEqE436fgfFR8wD+KrVuu4qpOMkA/SlMY852/gViAT9abO+2FjkAkYWrMj7L8K6BfaT4T0i9tJgpgjjZZEznHHvzx9a9OupFutNeO6s51klj2F4mwpBHoax/2fZrfxD8G9JaYIZVtRG69SCBjn0NdYlnP5CKFTyugySCK5Gnc6UjKSzlXS0sbKFIxHD5aIclYlxgknuai8DaNcaVpklsiRJvJ2qiBUCE+wrsItLjWABpv3OQxA/iNYfjDXYdMsWit/wDWEEKqDJNQ4JzUnuWm7NdD56/bLu86NYadby5WG6VplQ5A9M//AF6t/s6+KtGh+H0OmxkQ3nnuJzjl3z1rF+MdhNeeB9WvroZleVGyecYNeafs92s+peMrmxW4MSGIsm4fKWz/ADreabpM7Mpqqni43Wj0O6+NfiC41TSFaQkQRXX2WEdiy5Lt/IV5HLKpPJFekfHm3bT9O06LzmZftEh2HoGxyR9a8fDMxBya7MFJQopIwzn3sU9ei/K57F+zffBNf1C2YHc6o4b6HpXT/tWQf8UXZzY6Xq4/EV57+z3JcL4zu4oITMzWwP3sYwa9G/alvUf4eabGyPFO92u5HxkYHsa4qv8AvB7lB3yV+V/zPnjRbxhb/Z2dxtbotblteLCGA+dm5IHGPc1z9jHbLo0l35mLgTYKZ6r7VesHVwNuB7V2xkfItHSxXQw7H5duDyc8flVeSE3uZH2ukZLDcSMjHamWTMt6FlGFdD1+lW45IZpo7VF3eVjLK2AWPQVqiSHwvpdy1+sMhZELZB55UHpXK16zpemyQ6nBdXHyyOm3Yg+VPQY/rXk1exlcbKXy/U9LLvtfL9Qooor1j0wrrtDjWTQoF7ncCP8AgRrka6bw3cLJZC3LbXjY4+hOa+e4lTeFj/iX5M9zIJxjiWn1T/NFxY3wYW5x0rU0q8MNtLDcRq2I2VSyhhyPQ1BLdW8IZo7eW9nUDKRD+tUZbrV53y2izQRY7ctXxHK5H1c6kKTsnd9km/vex7h4P+KQg8K6ZYx6Vf6hqEMISQRxDbx0+Yk9v9mvPPj3e3HiI2Oua/oDWUMCm2XMoaTDHIJwBj8q5bTfGXibSLG4srC3igjLbt0iklfXviuR1TWde13Mmp6rPcrv3CJjiP2+UYFd1D20p9El95+b5thaFCUpXk3JuytZf5mEkPmSyeSWMYPyn1FdN8PfD7+KPE1tocV1HbeZkySydFUdeO59qpN5ch3RwpEDj5V6A1d0O7k0nVrTU4ciW2lWQbTgkA8j8RXfNS5Xy7nhwcedc+x6d498C+Lvha8HiHwprNzcaau3/SAqmS3Y8HI5wp9R+NdPpXjn4rapYtY6fBbXwubVxcTzhTGiFOTuXoeenNdXpvxF0rVNDEQtRLZ3UX70zD5Np+8uO+Kiv/iF4Q8O+HZLG3t7e3WNf9GtbNAEmB6EY/WvIVaq7K3vfmfRqjSjCfO7ppW1+H0vfc+StQjEFzLb8K8TlX9M5p/h3w/qnijW7fSdLiM11cyCNE/mfwrV19k1LWLvUpEVZJ5C5RRhVz2Ar1T9kuysY/HN5qFxDHJc+SLfTgzYIuG6YHrjNewr2uz5myvZH0V4bs/EPw68O6PpGlWmkvFsC31xdPIxDADlUVgBn1rZt/EunT6pHqV95X9nMxRmQMFDj+IZP3c15LY6tdr4x8S3GtZjv9UuT9nhmkO+O2h+TIHoWzisH4s+NYdL8LiCFiL+6XECL93Z6kHqPoAPrXmVKtVVuWmz2aWGo/V+eqj2f4yfFjSPA+kySy/ZrqcqPIto7keZJnoQBnA9ziub+EPjbwz8RdFfUGka11qAH7ZZvKWaNc8MpIG5ffFfGWqXd1fXLXV9cPPMRgu55x6ewq34D8RX3hfxhp2s2MxieKYK/PDoThlPqCK9BU9DypVFfTY+of2jhbw/DbU5LNt6IBl8YyScVynwB0fw3N4PhvtOc3OoAgXaJxJG2ehGenvWL8cvH0WqaX/wjNqFCu/m3bYzjnKqPw615X4cudU03xDZDw5c3SanPIscaxsFEhP8PuKJQcocp1YLGQw1bmlG6at/wx7z+0t4ZivPCtjf6egNxFeLEQWABDjAyT057muD0r4C+Mr2NPMu9Gs5D/yzkui7f+OKw/WuxvPDtl4vlbS77xTfxTWeGvlhtioDejbjjg16P4O8QaDaWzaLpuojVNTs0CzSvjeV7HA6CoWIdNKnH8j08HltGtNurd9tV/wRnw88E6P8OfDRtQ6XN/Kd9zcFQGkb0HfA7CvBf2i9div9TGkWV41xHbyGadXOBHIR0X8OtfQnie4CaZJfTyriKNpGbsMdq+RviF4gm8Waw99PHEgB2o6LhmUdM+tFFOc+ZnZnEo4XCKhB2v08kYvhu3ubwyW9vpy3LE53k42fj0/OtuPTLaCRo9Vgn0+UHiWL5lb6gZ/SpvAUI2yW69Q2WPrWx4y06NrNbhoiZI+A/oPSvShT93mPjW9bGbcf2adOeaPUxdsg+RY1Ik+pXt9elWvA7QyXyxquEi5yw5LHua5e21CfS5hPbMPR4yMhh3BFNfVAy7bVjCJCWlUcHPp9KV7O47H0d4Q8Mx+I5mkj1CK3S3/dmVhv+c/wgZHP1r5rrqNH8Xalpvh2DRdPAtlGpR3jzo2HcjgL9K5evUyiU5TqOW2lvxPYwSpqFo79Qooor2zsCuz1Cwt1+H+g6rC0dtLiaGeTf80h85yBjHYEc5rjKK4cwwX1ymoc1rO/fo/8yozlDWLszsvC/inT9NuWS7hP2byiQ6rli47Yqzc/EfzM+RpMap2LSZOPwrhKK8f/AFZo3u5fh/wT0VnmZRpqnCqkvKK/W5seIfEqalYTwRWZguZePlOQR3+lYFszCPpggc+1T0VtTyGNNWjP8P8Agnk4518dNTrzu0rbWGwPkhh0PUVPLJtSoqK0/sb+/wDh/wAE4vqH978CjJeXHmCFbqZIxzsVyBn6VOLhlCFWdtowAzZ4qeij+xf7/wCH/BD6i/5v6+8ck4ZOTz70mn61daPrVnfWs8sUltOk6mNtpBUg8e+Mikoo/sX+/wDh/wAEPqH978D2PVvi74X1vxqnjS7gnsr+50+W2ubcEyJG4xsK56Bh6d/SvKvEPiBte1mfU5sqZThEJzsUdBVGis1kMVLm59fT/gmssPOVP2fNpvt/wSvcSbs46DqR2ql/rp0U5EeevrWrRWn9jf3/AMP+CY/2f/e/ALm8Vhlm3E9yeTSWFxeIRcQyvHtOUwehHeloo/sX+/8Ah/wQ+of3vwOm1H4keML6x+w3Oox7WURySRRBZHXP8RHU+5qnoF/qnhnXV13SJit0vUOcrKp6q3qDWLRVQyaCTvK9/L/gmn1apdSVTbb+rnqfjj4qX/iXwgdJtdNbTWuCBcP5u4Y7he+D71wuheHZ9Wlkt4Z44DBC9w7uuVCqMnOKxqKccnjGLjGX4f8ABNMRRq4manVne3kbfgW5WC+8zkmRj9OK9C1JYb6wkt2Aw68eua8iorWGW8qtzfh/wTleW3+1+H/BNPU9F1GGB79Y08nkHDjcMdeK5y5uMyBvzrQorN5Tf7f4f8Ef9n/3vw/4JRF5gD5uKvUUV14PB/Vr+9e51YfD+xvre4UUUV2nQFFFFABRRRQAUUUUAFFFFABRRRQAUUUUAFFFFABRRRQAUUUUAFFFFABRRRQAUUUUAFFFFABRRRQAUUUUAf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Google Shape;13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48833" y="2767037"/>
            <a:ext cx="3128127" cy="24685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97371BF-8E19-1DEF-F17C-DB2CA81A4A63}"/>
              </a:ext>
            </a:extLst>
          </p:cNvPr>
          <p:cNvSpPr txBox="1"/>
          <p:nvPr/>
        </p:nvSpPr>
        <p:spPr>
          <a:xfrm>
            <a:off x="6971733" y="6328322"/>
            <a:ext cx="3814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EAD0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KAREN SIM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F00679-181C-5A24-D515-F8267585F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" r="4"/>
          <a:stretch/>
        </p:blipFill>
        <p:spPr>
          <a:xfrm>
            <a:off x="10844166" y="5504986"/>
            <a:ext cx="1221039" cy="1221129"/>
          </a:xfrm>
          <a:prstGeom prst="rect">
            <a:avLst/>
          </a:prstGeom>
          <a:ln w="114300">
            <a:solidFill>
              <a:srgbClr val="3A0059"/>
            </a:solidFill>
            <a:miter lim="800000"/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195A26-C886-EE71-71C3-1CB9D5E19814}"/>
              </a:ext>
            </a:extLst>
          </p:cNvPr>
          <p:cNvSpPr txBox="1"/>
          <p:nvPr/>
        </p:nvSpPr>
        <p:spPr>
          <a:xfrm>
            <a:off x="669925" y="1154764"/>
            <a:ext cx="8973607" cy="4535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Nurture environment where people feel: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included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informed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valued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comfortable/safe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social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participation is enjoyable</a:t>
            </a:r>
          </a:p>
        </p:txBody>
      </p:sp>
    </p:spTree>
    <p:extLst>
      <p:ext uri="{BB962C8B-B14F-4D97-AF65-F5344CB8AC3E}">
        <p14:creationId xmlns:p14="http://schemas.microsoft.com/office/powerpoint/2010/main" val="1847890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1975"/>
            <a:ext cx="9144000" cy="126319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Accountable to our Community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8647" y="2158739"/>
            <a:ext cx="9144000" cy="442117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7030A0"/>
                </a:solidFill>
              </a:rPr>
              <a:t>Feel empowered to:</a:t>
            </a:r>
          </a:p>
          <a:p>
            <a:pPr algn="l"/>
            <a:endParaRPr lang="en-US" sz="4000" dirty="0">
              <a:solidFill>
                <a:srgbClr val="7030A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</a:rPr>
              <a:t>Acknowledge what we cannot do</a:t>
            </a:r>
            <a:endParaRPr lang="en-US" sz="3200" dirty="0">
              <a:solidFill>
                <a:srgbClr val="7030A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</a:rPr>
              <a:t>Make mistakes</a:t>
            </a:r>
            <a:endParaRPr lang="en-US" sz="3200" dirty="0">
              <a:solidFill>
                <a:srgbClr val="7030A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</a:rPr>
              <a:t>Apologize</a:t>
            </a:r>
          </a:p>
          <a:p>
            <a:pPr algn="l"/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algn="l"/>
            <a:endParaRPr lang="en-US" sz="3200" dirty="0"/>
          </a:p>
          <a:p>
            <a:pPr algn="l"/>
            <a:endParaRPr lang="en-US" sz="3200" dirty="0"/>
          </a:p>
        </p:txBody>
      </p:sp>
      <p:pic>
        <p:nvPicPr>
          <p:cNvPr id="4" name="Google Shape;13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48833" y="3996965"/>
            <a:ext cx="3128127" cy="2271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01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578" y="-156518"/>
            <a:ext cx="0" cy="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 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													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	Accountability as 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“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Servant Leadership” </a:t>
            </a:r>
            <a:r>
              <a:rPr lang="en-US" dirty="0">
                <a:solidFill>
                  <a:srgbClr val="7030A0"/>
                </a:solidFill>
              </a:rPr>
              <a:t>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8578" y="-156518"/>
            <a:ext cx="0" cy="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0614AF-C05E-A515-1B35-FE0B8B273D38}"/>
              </a:ext>
            </a:extLst>
          </p:cNvPr>
          <p:cNvSpPr txBox="1"/>
          <p:nvPr/>
        </p:nvSpPr>
        <p:spPr>
          <a:xfrm>
            <a:off x="6843155" y="6171804"/>
            <a:ext cx="3814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KAREN SIM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D7EC482-58DF-B1EF-6802-AA94CFCD0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" r="4"/>
          <a:stretch/>
        </p:blipFill>
        <p:spPr>
          <a:xfrm>
            <a:off x="10715588" y="5348468"/>
            <a:ext cx="1221039" cy="1221129"/>
          </a:xfrm>
          <a:prstGeom prst="rect">
            <a:avLst/>
          </a:prstGeom>
          <a:ln w="114300">
            <a:solidFill>
              <a:srgbClr val="3A0059"/>
            </a:solidFill>
            <a:miter lim="800000"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F1FA01-FD87-7B84-ECD5-B9EB10AA8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78" y="1320208"/>
            <a:ext cx="9650804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7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00221AB-0FA3-856F-24C8-095912D34951}"/>
              </a:ext>
            </a:extLst>
          </p:cNvPr>
          <p:cNvSpPr txBox="1"/>
          <p:nvPr/>
        </p:nvSpPr>
        <p:spPr>
          <a:xfrm>
            <a:off x="6971733" y="6328322"/>
            <a:ext cx="3814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EAD0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KAREN SIM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9B29B63-70D2-6792-320B-DF80AF104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" r="4"/>
          <a:stretch/>
        </p:blipFill>
        <p:spPr>
          <a:xfrm>
            <a:off x="10844166" y="5504986"/>
            <a:ext cx="1221039" cy="1221129"/>
          </a:xfrm>
          <a:prstGeom prst="rect">
            <a:avLst/>
          </a:prstGeom>
          <a:ln w="114300">
            <a:solidFill>
              <a:srgbClr val="3A0059"/>
            </a:solidFill>
            <a:miter lim="800000"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BB88C7-2A27-5A60-92FD-553329452603}"/>
              </a:ext>
            </a:extLst>
          </p:cNvPr>
          <p:cNvSpPr txBox="1"/>
          <p:nvPr/>
        </p:nvSpPr>
        <p:spPr>
          <a:xfrm>
            <a:off x="1955800" y="1561527"/>
            <a:ext cx="6824132" cy="426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Karen Sim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karen.schiffer.sim@gmail.com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513-520-5688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52368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33" y="2004735"/>
            <a:ext cx="11108703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     </a:t>
            </a:r>
            <a:r>
              <a:rPr lang="en-US" b="1" dirty="0">
                <a:solidFill>
                  <a:srgbClr val="7030A0"/>
                </a:solidFill>
              </a:rPr>
              <a:t>According to the dictionary accountability means: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7030A0"/>
                </a:solidFill>
              </a:rPr>
              <a:t>The fact or condition of being accountable</a:t>
            </a:r>
            <a:endParaRPr lang="en-US" sz="2800" b="1" dirty="0">
              <a:solidFill>
                <a:srgbClr val="7030A0"/>
              </a:solidFill>
            </a:endParaRPr>
          </a:p>
          <a:p>
            <a:pPr lvl="1"/>
            <a:endParaRPr lang="en-US" sz="2800" b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According to the dictionary accountable means: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7030A0"/>
                </a:solidFill>
              </a:rPr>
              <a:t>Pertaining to a person, organization or institution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7030A0"/>
                </a:solidFill>
              </a:rPr>
              <a:t>required or expected to justify actions or decisions,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7030A0"/>
                </a:solidFill>
              </a:rPr>
              <a:t>responsible </a:t>
            </a:r>
          </a:p>
        </p:txBody>
      </p:sp>
      <p:pic>
        <p:nvPicPr>
          <p:cNvPr id="7170" name="Picture 2" descr="https://tse4.mm.bing.net/th?id=OIP.vaBYLE8tO3NAFmVijJSbnwHaG1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709" y="1415174"/>
            <a:ext cx="3395061" cy="402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8019094-24EB-EEEF-707D-1ADF22A5EA8A}"/>
              </a:ext>
            </a:extLst>
          </p:cNvPr>
          <p:cNvSpPr txBox="1"/>
          <p:nvPr/>
        </p:nvSpPr>
        <p:spPr>
          <a:xfrm>
            <a:off x="6971733" y="6328322"/>
            <a:ext cx="3814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EAD0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KAREN SIM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54885F1-7EA2-5889-8716-6112DD22F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" r="4"/>
          <a:stretch/>
        </p:blipFill>
        <p:spPr>
          <a:xfrm>
            <a:off x="10844166" y="5504986"/>
            <a:ext cx="1221039" cy="1221129"/>
          </a:xfrm>
          <a:prstGeom prst="rect">
            <a:avLst/>
          </a:prstGeom>
          <a:ln w="114300">
            <a:solidFill>
              <a:srgbClr val="3A0059"/>
            </a:solidFill>
            <a:miter lim="800000"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B0A498D-16FE-9BD0-E3E0-BD8A6D9587BD}"/>
              </a:ext>
            </a:extLst>
          </p:cNvPr>
          <p:cNvSpPr txBox="1"/>
          <p:nvPr/>
        </p:nvSpPr>
        <p:spPr>
          <a:xfrm>
            <a:off x="1614311" y="654756"/>
            <a:ext cx="7061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Accountability – What does that mean?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1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3200" b="1" dirty="0"/>
          </a:p>
        </p:txBody>
      </p:sp>
      <p:pic>
        <p:nvPicPr>
          <p:cNvPr id="5" name="Google Shape;149;p4"/>
          <p:cNvPicPr preferRelativeResize="0"/>
          <p:nvPr/>
        </p:nvPicPr>
        <p:blipFill rotWithShape="1">
          <a:blip r:embed="rId2">
            <a:alphaModFix/>
          </a:blip>
          <a:srcRect t="10856" b="4427"/>
          <a:stretch/>
        </p:blipFill>
        <p:spPr>
          <a:xfrm>
            <a:off x="6994689" y="2630078"/>
            <a:ext cx="3447971" cy="19840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74F43C-B0FC-8BF0-ED77-0B958DFC1932}"/>
              </a:ext>
            </a:extLst>
          </p:cNvPr>
          <p:cNvSpPr txBox="1"/>
          <p:nvPr/>
        </p:nvSpPr>
        <p:spPr>
          <a:xfrm>
            <a:off x="6971733" y="6328322"/>
            <a:ext cx="3814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EAD0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KAREN SIM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914A7F-F4CA-ECDA-6B2D-0CEEDB0C72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" r="4"/>
          <a:stretch/>
        </p:blipFill>
        <p:spPr>
          <a:xfrm>
            <a:off x="10844166" y="5504986"/>
            <a:ext cx="1221039" cy="1221129"/>
          </a:xfrm>
          <a:prstGeom prst="rect">
            <a:avLst/>
          </a:prstGeom>
          <a:ln w="114300">
            <a:solidFill>
              <a:srgbClr val="3A0059"/>
            </a:solidFill>
            <a:miter lim="800000"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14243BA-8AF4-0C0A-13ED-85FF06E6F46F}"/>
              </a:ext>
            </a:extLst>
          </p:cNvPr>
          <p:cNvSpPr txBox="1"/>
          <p:nvPr/>
        </p:nvSpPr>
        <p:spPr>
          <a:xfrm>
            <a:off x="891822" y="1975556"/>
            <a:ext cx="99523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7030A0"/>
                </a:solidFill>
              </a:rPr>
              <a:t>Mission Statement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				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				Goals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				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				Finances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				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				Community</a:t>
            </a:r>
            <a:r>
              <a:rPr lang="en-US" sz="2800" b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37E5ED5-3E1F-EEE8-D424-BB95F74C16BA}"/>
              </a:ext>
            </a:extLst>
          </p:cNvPr>
          <p:cNvSpPr txBox="1"/>
          <p:nvPr/>
        </p:nvSpPr>
        <p:spPr>
          <a:xfrm>
            <a:off x="891822" y="406400"/>
            <a:ext cx="7724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As leaders we are accountable </a:t>
            </a:r>
            <a:r>
              <a:rPr lang="en-US" sz="3600" b="1" dirty="0" smtClean="0">
                <a:solidFill>
                  <a:srgbClr val="7030A0"/>
                </a:solidFill>
              </a:rPr>
              <a:t>for: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0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7"/>
            <a:ext cx="10515600" cy="1682751"/>
          </a:xfrm>
        </p:spPr>
        <p:txBody>
          <a:bodyPr/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7030A0"/>
                </a:solidFill>
              </a:rPr>
              <a:t>WRJ 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1984"/>
            <a:ext cx="10515600" cy="4564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Women of Reform Judaism (WRJ) strengthens the voice of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women worldwide and empowers them to create caring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communities, nurture congregations, cultivate personal and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 spiritual growth, and advocate for and promote progressive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 Jewish values.</a:t>
            </a:r>
          </a:p>
        </p:txBody>
      </p:sp>
      <p:sp>
        <p:nvSpPr>
          <p:cNvPr id="6" name="AutoShape 4" descr="https://www.pinclipart.com/picdir/middle/546-5463044_simchat-torah-clipart-png-download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www.clipartkey.com/mpngs/m/34-342791_vector-illustration-of-jewish-hebrew-sefer-torah-scr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42" y="4013027"/>
            <a:ext cx="2165733" cy="185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DD5F788-50F7-3084-F677-E4715D4AFA4A}"/>
              </a:ext>
            </a:extLst>
          </p:cNvPr>
          <p:cNvSpPr txBox="1"/>
          <p:nvPr/>
        </p:nvSpPr>
        <p:spPr>
          <a:xfrm>
            <a:off x="6971733" y="6328322"/>
            <a:ext cx="3814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EAD0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KAREN SIM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9CFF4C-C6DD-B0AC-C36A-12B4D9A32B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" r="4"/>
          <a:stretch/>
        </p:blipFill>
        <p:spPr>
          <a:xfrm>
            <a:off x="10844166" y="5504986"/>
            <a:ext cx="1221039" cy="1221129"/>
          </a:xfrm>
          <a:prstGeom prst="rect">
            <a:avLst/>
          </a:prstGeom>
          <a:ln w="114300">
            <a:solidFill>
              <a:srgbClr val="3A0059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8648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8" y="204869"/>
            <a:ext cx="11108703" cy="137883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Goals</a:t>
            </a:r>
          </a:p>
        </p:txBody>
      </p:sp>
      <p:pic>
        <p:nvPicPr>
          <p:cNvPr id="4" name="Google Shape;122;p2" descr="Image result for our goa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41945" y="3110327"/>
            <a:ext cx="4847671" cy="29320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573" y="736934"/>
            <a:ext cx="10815043" cy="43535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7030A0"/>
                </a:solidFill>
              </a:rPr>
              <a:t>Big Goals:		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7030A0"/>
                </a:solidFill>
              </a:rPr>
              <a:t>	Provides purpose for your organization/members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7030A0"/>
                </a:solidFill>
              </a:rPr>
              <a:t>	Speaks to core values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7030A0"/>
                </a:solidFill>
              </a:rPr>
              <a:t>	Select at least 1, no more than 3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7030A0"/>
                </a:solidFill>
              </a:rPr>
              <a:t>Targeted Goals: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7030A0"/>
                </a:solidFill>
              </a:rPr>
              <a:t>	Programs and projects that reflect mission/values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7030A0"/>
                </a:solidFill>
              </a:rPr>
              <a:t>	Engagement/Social	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7030A0"/>
                </a:solidFill>
              </a:rPr>
              <a:t>Goals require support from: 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7030A0"/>
                </a:solidFill>
              </a:rPr>
              <a:t>	EC/core leadership group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7030A0"/>
                </a:solidFill>
              </a:rPr>
              <a:t>	Board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7030A0"/>
                </a:solidFill>
              </a:rPr>
              <a:t>             Membership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7030A0"/>
                </a:solidFill>
              </a:rPr>
              <a:t>  Goals require Action Plans</a:t>
            </a:r>
          </a:p>
          <a:p>
            <a:pPr marL="0" indent="0">
              <a:buNone/>
            </a:pPr>
            <a:r>
              <a:rPr lang="en-US" sz="2400" dirty="0"/>
              <a:t>			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BCF7A7-D250-FF77-B500-587E57F05C1F}"/>
              </a:ext>
            </a:extLst>
          </p:cNvPr>
          <p:cNvSpPr txBox="1"/>
          <p:nvPr/>
        </p:nvSpPr>
        <p:spPr>
          <a:xfrm>
            <a:off x="6971733" y="6328322"/>
            <a:ext cx="3814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EAD0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KAREN SIM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AD589C8-98C1-7352-704D-19CFF644B8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" r="4"/>
          <a:stretch/>
        </p:blipFill>
        <p:spPr>
          <a:xfrm>
            <a:off x="10844166" y="5504986"/>
            <a:ext cx="1221039" cy="1221129"/>
          </a:xfrm>
          <a:prstGeom prst="rect">
            <a:avLst/>
          </a:prstGeom>
          <a:ln w="114300">
            <a:solidFill>
              <a:srgbClr val="3A0059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35020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212" y="192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7030A0"/>
                </a:solidFill>
              </a:rPr>
              <a:t>What is an Action Plan ?</a:t>
            </a:r>
          </a:p>
        </p:txBody>
      </p:sp>
      <p:pic>
        <p:nvPicPr>
          <p:cNvPr id="8" name="Picture 4" descr="https://media.istockphoto.com/vectors/vector-illustration-of-flat-stopwatch-vector-id1061085810?k=6&amp;m=1061085810&amp;s=612x612&amp;w=0&amp;h=XEhBzB9aSDMxz_jr8d0f5FSLlcXdkj2GH_O5vg0vTKo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33" y="2823148"/>
            <a:ext cx="3484386" cy="318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212" y="1660921"/>
            <a:ext cx="11350657" cy="403527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What is the goal, what needs to be done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What resources are needed to accomplish that goal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Who is going to work on this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Timeline, stages, phases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Evaluation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786C7D-9C26-431F-8A87-379C4598A7A1}"/>
              </a:ext>
            </a:extLst>
          </p:cNvPr>
          <p:cNvSpPr txBox="1"/>
          <p:nvPr/>
        </p:nvSpPr>
        <p:spPr>
          <a:xfrm>
            <a:off x="6971733" y="6328322"/>
            <a:ext cx="3814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EAD0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KAREN SIM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B63FA2E-5BEF-FDA4-539E-176A4FC0C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" r="4"/>
          <a:stretch/>
        </p:blipFill>
        <p:spPr>
          <a:xfrm>
            <a:off x="10844166" y="5504986"/>
            <a:ext cx="1221039" cy="1221129"/>
          </a:xfrm>
          <a:prstGeom prst="rect">
            <a:avLst/>
          </a:prstGeom>
          <a:ln w="114300">
            <a:solidFill>
              <a:srgbClr val="3A0059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76868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936544"/>
              </p:ext>
            </p:extLst>
          </p:nvPr>
        </p:nvGraphicFramePr>
        <p:xfrm>
          <a:off x="993422" y="1151466"/>
          <a:ext cx="9171718" cy="55045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62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72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10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9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88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6867"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cap="small" dirty="0">
                          <a:effectLst/>
                        </a:rPr>
                        <a:t>Goal or Task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cap="small" dirty="0">
                          <a:effectLst/>
                        </a:rPr>
                        <a:t>Expected Outcome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cap="small" dirty="0">
                          <a:effectLst/>
                        </a:rPr>
                        <a:t>Who Will Do It?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cap="small" dirty="0">
                          <a:effectLst/>
                        </a:rPr>
                        <a:t>Resources Required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cap="small" dirty="0">
                          <a:effectLst/>
                        </a:rPr>
                        <a:t>Timeframe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cap="small" dirty="0">
                          <a:effectLst/>
                        </a:rPr>
                        <a:t>(By when?)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0558">
                <a:tc>
                  <a:txBody>
                    <a:bodyPr/>
                    <a:lstStyle/>
                    <a:p>
                      <a:pPr marL="0" marR="0" indent="-6858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Listening Campaign for Interest,</a:t>
                      </a:r>
                    </a:p>
                    <a:p>
                      <a:pPr marL="0" marR="0" indent="-6858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Membership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Greater understanding</a:t>
                      </a:r>
                      <a:r>
                        <a:rPr lang="en-US" sz="1600" baseline="0" dirty="0">
                          <a:effectLst/>
                        </a:rPr>
                        <a:t> of constituency,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aseline="0" dirty="0">
                          <a:effectLst/>
                        </a:rPr>
                        <a:t>More participation, activities that reflect the needs of the group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000" baseline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Specific</a:t>
                      </a:r>
                      <a:r>
                        <a:rPr lang="en-US" sz="1600" baseline="0" dirty="0">
                          <a:effectLst/>
                        </a:rPr>
                        <a:t> committees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aseline="0" dirty="0">
                          <a:effectLst/>
                        </a:rPr>
                        <a:t>Listening campaign – tech. facilitators, follow up team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aseline="0" dirty="0">
                          <a:effectLst/>
                        </a:rPr>
                        <a:t>Programming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aseline="0" dirty="0">
                          <a:effectLst/>
                        </a:rPr>
                        <a:t>Marketing and PR</a:t>
                      </a: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Time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aseline="0" dirty="0">
                          <a:effectLst/>
                        </a:rPr>
                        <a:t> volunteers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aseline="0" dirty="0">
                          <a:effectLst/>
                        </a:rPr>
                        <a:t>Advertising</a:t>
                      </a:r>
                      <a:r>
                        <a:rPr lang="en-US" sz="1600" baseline="0" dirty="0" smtClean="0">
                          <a:effectLst/>
                        </a:rPr>
                        <a:t>/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Marketing 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600" dirty="0">
                          <a:effectLst/>
                        </a:rPr>
                        <a:t>Phase 1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Phase 2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Phase</a:t>
                      </a:r>
                      <a:r>
                        <a:rPr lang="en-US" sz="1600" baseline="0" dirty="0">
                          <a:effectLst/>
                        </a:rPr>
                        <a:t> 3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9462">
                <a:tc>
                  <a:txBody>
                    <a:bodyPr/>
                    <a:lstStyle/>
                    <a:p>
                      <a:pPr marL="0" marR="0" indent="-6858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9462">
                <a:tc>
                  <a:txBody>
                    <a:bodyPr/>
                    <a:lstStyle/>
                    <a:p>
                      <a:pPr marL="0" marR="0" indent="-6858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64312">
                <a:tc>
                  <a:txBody>
                    <a:bodyPr/>
                    <a:lstStyle/>
                    <a:p>
                      <a:pPr marL="0" marR="0" indent="-6858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EVALUATION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BA239C7-6827-157D-9372-B202CB0A0990}"/>
              </a:ext>
            </a:extLst>
          </p:cNvPr>
          <p:cNvSpPr txBox="1"/>
          <p:nvPr/>
        </p:nvSpPr>
        <p:spPr>
          <a:xfrm>
            <a:off x="6971733" y="6328322"/>
            <a:ext cx="3814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EAD0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KAREN SIM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5BF8997-9BA8-38DA-124A-C4B320FE7C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" r="4"/>
          <a:stretch/>
        </p:blipFill>
        <p:spPr>
          <a:xfrm>
            <a:off x="10844166" y="5504986"/>
            <a:ext cx="1221039" cy="1221129"/>
          </a:xfrm>
          <a:prstGeom prst="rect">
            <a:avLst/>
          </a:prstGeom>
          <a:ln w="114300">
            <a:solidFill>
              <a:srgbClr val="3A0059"/>
            </a:solidFill>
            <a:miter lim="800000"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F5FDB0-1A6C-C6DE-5B81-446B2E9D4974}"/>
              </a:ext>
            </a:extLst>
          </p:cNvPr>
          <p:cNvSpPr txBox="1"/>
          <p:nvPr/>
        </p:nvSpPr>
        <p:spPr>
          <a:xfrm>
            <a:off x="-417689" y="382025"/>
            <a:ext cx="11559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Action Plan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1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													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Why Use an Action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r>
              <a:rPr lang="en-US" sz="3600" b="1" dirty="0" smtClean="0">
                <a:solidFill>
                  <a:srgbClr val="7030A0"/>
                </a:solidFill>
              </a:rPr>
              <a:t>     Provides </a:t>
            </a:r>
            <a:r>
              <a:rPr lang="en-US" sz="3600" b="1" dirty="0">
                <a:solidFill>
                  <a:srgbClr val="7030A0"/>
                </a:solidFill>
              </a:rPr>
              <a:t>structure to our work </a:t>
            </a:r>
          </a:p>
          <a:p>
            <a:endParaRPr lang="en-US" sz="3600" dirty="0">
              <a:solidFill>
                <a:srgbClr val="7030A0"/>
              </a:solidFill>
            </a:endParaRPr>
          </a:p>
          <a:p>
            <a:r>
              <a:rPr lang="en-US" sz="3600" b="1" dirty="0" smtClean="0">
                <a:solidFill>
                  <a:srgbClr val="7030A0"/>
                </a:solidFill>
              </a:rPr>
              <a:t>     Keeps </a:t>
            </a:r>
            <a:r>
              <a:rPr lang="en-US" sz="3600" b="1" dirty="0">
                <a:solidFill>
                  <a:srgbClr val="7030A0"/>
                </a:solidFill>
              </a:rPr>
              <a:t>us moving forward</a:t>
            </a:r>
          </a:p>
          <a:p>
            <a:endParaRPr lang="en-US" sz="3600" dirty="0">
              <a:solidFill>
                <a:srgbClr val="7030A0"/>
              </a:solidFill>
            </a:endParaRPr>
          </a:p>
          <a:p>
            <a:r>
              <a:rPr lang="en-US" sz="3600" b="1" dirty="0" smtClean="0">
                <a:solidFill>
                  <a:srgbClr val="7030A0"/>
                </a:solidFill>
              </a:rPr>
              <a:t>     Allows </a:t>
            </a:r>
            <a:r>
              <a:rPr lang="en-US" sz="3600" b="1" dirty="0">
                <a:solidFill>
                  <a:srgbClr val="7030A0"/>
                </a:solidFill>
              </a:rPr>
              <a:t>for revision and evaluation</a:t>
            </a:r>
          </a:p>
        </p:txBody>
      </p:sp>
      <p:pic>
        <p:nvPicPr>
          <p:cNvPr id="6" name="Picture 4" descr="https://tse1.mm.bing.net/th?id=OIP.qy9iq-HEmGctyYQiwJsLPAHaGI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101" y="2424652"/>
            <a:ext cx="3181514" cy="263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70FA162-FB0C-C9C5-E050-349E49CB51A5}"/>
              </a:ext>
            </a:extLst>
          </p:cNvPr>
          <p:cNvSpPr txBox="1"/>
          <p:nvPr/>
        </p:nvSpPr>
        <p:spPr>
          <a:xfrm>
            <a:off x="6971733" y="6328322"/>
            <a:ext cx="3814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EAD0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KAREN SIM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4872401-4ADB-6071-6E87-2945BC18AA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" r="4"/>
          <a:stretch/>
        </p:blipFill>
        <p:spPr>
          <a:xfrm>
            <a:off x="10844166" y="5504986"/>
            <a:ext cx="1221039" cy="1221129"/>
          </a:xfrm>
          <a:prstGeom prst="rect">
            <a:avLst/>
          </a:prstGeom>
          <a:ln w="114300">
            <a:solidFill>
              <a:srgbClr val="3A0059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01977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												</a:t>
            </a:r>
            <a:r>
              <a:rPr lang="en-US" b="1" dirty="0">
                <a:latin typeface="+mn-lt"/>
              </a:rPr>
              <a:t>	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Financial Accountability</a:t>
            </a: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s://tse1.mm.bing.net/th?id=OIP.-BiaUxomAYZp3_WAuxkirgHaHa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70" y="2896296"/>
            <a:ext cx="3968685" cy="321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6" y="1670756"/>
            <a:ext cx="9243520" cy="387394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Budget  - reflects mission and values</a:t>
            </a:r>
          </a:p>
          <a:p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7030A0"/>
                </a:solidFill>
              </a:rPr>
              <a:t>Financial Support for Congregation – reflects values</a:t>
            </a:r>
          </a:p>
          <a:p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7030A0"/>
                </a:solidFill>
              </a:rPr>
              <a:t>Membership – ethical stewardship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885E195-352F-E458-57BC-F3DC4F5A518E}"/>
              </a:ext>
            </a:extLst>
          </p:cNvPr>
          <p:cNvSpPr txBox="1"/>
          <p:nvPr/>
        </p:nvSpPr>
        <p:spPr>
          <a:xfrm>
            <a:off x="6971733" y="6328322"/>
            <a:ext cx="3814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EAD0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KAREN SIM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E20FB16-F85D-06E9-0217-0318609E6F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" r="4"/>
          <a:stretch/>
        </p:blipFill>
        <p:spPr>
          <a:xfrm>
            <a:off x="10844166" y="5504986"/>
            <a:ext cx="1221039" cy="1221129"/>
          </a:xfrm>
          <a:prstGeom prst="rect">
            <a:avLst/>
          </a:prstGeom>
          <a:ln w="114300">
            <a:solidFill>
              <a:srgbClr val="3A0059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15767086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karen background</Template>
  <TotalTime>4105</TotalTime>
  <Words>297</Words>
  <Application>Microsoft Office PowerPoint</Application>
  <PresentationFormat>Widescreen</PresentationFormat>
  <Paragraphs>142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1_Custom Design</vt:lpstr>
      <vt:lpstr>2_Custom Design</vt:lpstr>
      <vt:lpstr>Custom Design</vt:lpstr>
      <vt:lpstr>Accountability in Leadership</vt:lpstr>
      <vt:lpstr>PowerPoint Presentation</vt:lpstr>
      <vt:lpstr>PowerPoint Presentation</vt:lpstr>
      <vt:lpstr> WRJ Mission Statement</vt:lpstr>
      <vt:lpstr>Goals</vt:lpstr>
      <vt:lpstr> What is an Action Plan ?</vt:lpstr>
      <vt:lpstr>PowerPoint Presentation</vt:lpstr>
      <vt:lpstr>              Why Use an Action Plan?</vt:lpstr>
      <vt:lpstr>              Financial Accountability  </vt:lpstr>
      <vt:lpstr>              Accountable to our Community  </vt:lpstr>
      <vt:lpstr>Accountable to our Community</vt:lpstr>
      <vt:lpstr>                 Accountability as “Servant Leadership” 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Accountability in Leaderhip</dc:title>
  <dc:creator>Microsoft account</dc:creator>
  <cp:lastModifiedBy>Microsoft account</cp:lastModifiedBy>
  <cp:revision>41</cp:revision>
  <cp:lastPrinted>2023-03-15T01:45:42Z</cp:lastPrinted>
  <dcterms:created xsi:type="dcterms:W3CDTF">2023-02-13T20:34:53Z</dcterms:created>
  <dcterms:modified xsi:type="dcterms:W3CDTF">2023-03-17T01:16:53Z</dcterms:modified>
</cp:coreProperties>
</file>